
<file path=[Content_Types].xml><?xml version="1.0" encoding="utf-8"?>
<Types xmlns="http://schemas.openxmlformats.org/package/2006/content-types">
  <Default ContentType="image/jpeg" Extension="jpg"/>
  <Default ContentType="application/vnd.openxmlformats-officedocument.vmlDrawing" Extension="vml"/>
  <Default ContentType="application/vnd.openxmlformats-officedocument.oleObject" Extension="bin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oleObject" PartName="/ppt/embeddings/oleObject3.bin"/>
  <Override ContentType="application/vnd.openxmlformats-officedocument.oleObject" PartName="/ppt/embeddings/oleObject2.bin"/>
  <Override ContentType="application/vnd.openxmlformats-officedocument.oleObject" PartName="/ppt/embeddings/oleObject1.bin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</p:sldIdLst>
  <p:sldSz cy="6858000" cx="12192000"/>
  <p:notesSz cx="9874250" cy="6797675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28" roundtripDataSignature="AMtx7mg2+8rTRBqekX2tvoPdrGgE4WSIt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A53CB4CC-DA31-4DCF-BEFC-928AE7BFA5C6}">
  <a:tblStyle styleId="{A53CB4CC-DA31-4DCF-BEFC-928AE7BFA5C6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cap="flat" cmpd="sng" w="127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fill>
          <a:solidFill>
            <a:schemeClr val="accent1">
              <a:alpha val="20000"/>
            </a:schemeClr>
          </a:solidFill>
        </a:fill>
      </a:tcStyle>
    </a:band1H>
    <a:band2H>
      <a:tcTxStyle/>
    </a:band2H>
    <a:band1V>
      <a:tcTxStyle/>
      <a:tcStyle>
        <a:fill>
          <a:solidFill>
            <a:schemeClr val="accent1">
              <a:alpha val="20000"/>
            </a:schemeClr>
          </a:solidFill>
        </a:fill>
      </a:tcStyle>
    </a:band1V>
    <a:band2V>
      <a:tcTxStyle/>
    </a:band2V>
    <a:lastCol>
      <a:tcTxStyle b="on" i="off"/>
    </a:lastCol>
    <a:firstCol>
      <a:tcTxStyle b="on" i="off"/>
    </a:firstCol>
    <a:lastRow>
      <a:tcTxStyle b="on" i="off"/>
      <a:tcStyle>
        <a:tcBdr>
          <a:top>
            <a:ln cap="flat" cmpd="sng" w="508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seCell>
      <a:tcTxStyle/>
    </a:seCell>
    <a:swCell>
      <a:tcTxStyle/>
    </a:swCell>
    <a:firstRow>
      <a:tcTxStyle b="on" i="off"/>
      <a:tcStyle>
        <a:tcBdr>
          <a:bottom>
            <a:ln cap="flat" cmpd="sng" w="254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customschemas.google.com/relationships/presentationmetadata" Target="metadata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drawings/_rels/vmlDrawing1.vml.rels><?xml version="1.0" encoding="UTF-8" standalone="yes"?>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2.vml.rels><?xml version="1.0" encoding="UTF-8" standalone="yes"?>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3.vml.rels><?xml version="1.0" encoding="UTF-8" standalone="yes"?><Relationships xmlns="http://schemas.openxmlformats.org/package/2006/relationships"><Relationship Id="rId1" Type="http://schemas.openxmlformats.org/officeDocument/2006/relationships/image" Target="../media/image4.png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646025" y="509825"/>
            <a:ext cx="6583150" cy="25491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987425" y="3228875"/>
            <a:ext cx="7899400" cy="30589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987425" y="3228875"/>
            <a:ext cx="7899400" cy="3058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646025" y="509825"/>
            <a:ext cx="6583150" cy="25491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10:notes"/>
          <p:cNvSpPr txBox="1"/>
          <p:nvPr>
            <p:ph idx="1" type="body"/>
          </p:nvPr>
        </p:nvSpPr>
        <p:spPr>
          <a:xfrm>
            <a:off x="987425" y="3228875"/>
            <a:ext cx="7899400" cy="3058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6" name="Google Shape;236;p10:notes"/>
          <p:cNvSpPr/>
          <p:nvPr>
            <p:ph idx="2" type="sldImg"/>
          </p:nvPr>
        </p:nvSpPr>
        <p:spPr>
          <a:xfrm>
            <a:off x="1646025" y="509825"/>
            <a:ext cx="6583150" cy="25491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11:notes"/>
          <p:cNvSpPr txBox="1"/>
          <p:nvPr>
            <p:ph idx="1" type="body"/>
          </p:nvPr>
        </p:nvSpPr>
        <p:spPr>
          <a:xfrm>
            <a:off x="987425" y="3228875"/>
            <a:ext cx="7899400" cy="3058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4" name="Google Shape;244;p11:notes"/>
          <p:cNvSpPr/>
          <p:nvPr>
            <p:ph idx="2" type="sldImg"/>
          </p:nvPr>
        </p:nvSpPr>
        <p:spPr>
          <a:xfrm>
            <a:off x="1646025" y="509825"/>
            <a:ext cx="6583150" cy="25491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12:notes"/>
          <p:cNvSpPr txBox="1"/>
          <p:nvPr>
            <p:ph idx="1" type="body"/>
          </p:nvPr>
        </p:nvSpPr>
        <p:spPr>
          <a:xfrm>
            <a:off x="987425" y="3228875"/>
            <a:ext cx="7899400" cy="3058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3" name="Google Shape;253;p12:notes"/>
          <p:cNvSpPr/>
          <p:nvPr>
            <p:ph idx="2" type="sldImg"/>
          </p:nvPr>
        </p:nvSpPr>
        <p:spPr>
          <a:xfrm>
            <a:off x="1646025" y="509825"/>
            <a:ext cx="6583150" cy="25491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13:notes"/>
          <p:cNvSpPr txBox="1"/>
          <p:nvPr>
            <p:ph idx="1" type="body"/>
          </p:nvPr>
        </p:nvSpPr>
        <p:spPr>
          <a:xfrm>
            <a:off x="987425" y="3228875"/>
            <a:ext cx="7899400" cy="3058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0" name="Google Shape;260;p13:notes"/>
          <p:cNvSpPr/>
          <p:nvPr>
            <p:ph idx="2" type="sldImg"/>
          </p:nvPr>
        </p:nvSpPr>
        <p:spPr>
          <a:xfrm>
            <a:off x="1646025" y="509825"/>
            <a:ext cx="6583150" cy="25491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14:notes"/>
          <p:cNvSpPr txBox="1"/>
          <p:nvPr>
            <p:ph idx="1" type="body"/>
          </p:nvPr>
        </p:nvSpPr>
        <p:spPr>
          <a:xfrm>
            <a:off x="987425" y="3228875"/>
            <a:ext cx="7899400" cy="3058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5" name="Google Shape;295;p14:notes"/>
          <p:cNvSpPr/>
          <p:nvPr>
            <p:ph idx="2" type="sldImg"/>
          </p:nvPr>
        </p:nvSpPr>
        <p:spPr>
          <a:xfrm>
            <a:off x="1646025" y="509825"/>
            <a:ext cx="6583150" cy="25491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15:notes"/>
          <p:cNvSpPr txBox="1"/>
          <p:nvPr>
            <p:ph idx="1" type="body"/>
          </p:nvPr>
        </p:nvSpPr>
        <p:spPr>
          <a:xfrm>
            <a:off x="987425" y="3228875"/>
            <a:ext cx="7899400" cy="3058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1" name="Google Shape;361;p15:notes"/>
          <p:cNvSpPr/>
          <p:nvPr>
            <p:ph idx="2" type="sldImg"/>
          </p:nvPr>
        </p:nvSpPr>
        <p:spPr>
          <a:xfrm>
            <a:off x="1646025" y="509825"/>
            <a:ext cx="6583150" cy="25491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4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16:notes"/>
          <p:cNvSpPr txBox="1"/>
          <p:nvPr>
            <p:ph idx="1" type="body"/>
          </p:nvPr>
        </p:nvSpPr>
        <p:spPr>
          <a:xfrm>
            <a:off x="987425" y="3228875"/>
            <a:ext cx="7899400" cy="3058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6" name="Google Shape;436;p16:notes"/>
          <p:cNvSpPr/>
          <p:nvPr>
            <p:ph idx="2" type="sldImg"/>
          </p:nvPr>
        </p:nvSpPr>
        <p:spPr>
          <a:xfrm>
            <a:off x="1646025" y="509825"/>
            <a:ext cx="6583150" cy="25491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6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p17:notes"/>
          <p:cNvSpPr txBox="1"/>
          <p:nvPr>
            <p:ph idx="1" type="body"/>
          </p:nvPr>
        </p:nvSpPr>
        <p:spPr>
          <a:xfrm>
            <a:off x="987425" y="3228875"/>
            <a:ext cx="7899400" cy="3058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8" name="Google Shape;498;p17:notes"/>
          <p:cNvSpPr/>
          <p:nvPr>
            <p:ph idx="2" type="sldImg"/>
          </p:nvPr>
        </p:nvSpPr>
        <p:spPr>
          <a:xfrm>
            <a:off x="1646025" y="509825"/>
            <a:ext cx="6583150" cy="25491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7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Google Shape;588;p18:notes"/>
          <p:cNvSpPr txBox="1"/>
          <p:nvPr>
            <p:ph idx="1" type="body"/>
          </p:nvPr>
        </p:nvSpPr>
        <p:spPr>
          <a:xfrm>
            <a:off x="987425" y="3228875"/>
            <a:ext cx="7899400" cy="3058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9" name="Google Shape;589;p18:notes"/>
          <p:cNvSpPr/>
          <p:nvPr>
            <p:ph idx="2" type="sldImg"/>
          </p:nvPr>
        </p:nvSpPr>
        <p:spPr>
          <a:xfrm>
            <a:off x="1646025" y="509825"/>
            <a:ext cx="6583150" cy="25491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5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Google Shape;596;p19:notes"/>
          <p:cNvSpPr txBox="1"/>
          <p:nvPr>
            <p:ph idx="1" type="body"/>
          </p:nvPr>
        </p:nvSpPr>
        <p:spPr>
          <a:xfrm>
            <a:off x="987425" y="3228875"/>
            <a:ext cx="7899400" cy="3058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7" name="Google Shape;597;p19:notes"/>
          <p:cNvSpPr/>
          <p:nvPr>
            <p:ph idx="2" type="sldImg"/>
          </p:nvPr>
        </p:nvSpPr>
        <p:spPr>
          <a:xfrm>
            <a:off x="1646025" y="509825"/>
            <a:ext cx="6583150" cy="25491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:notes"/>
          <p:cNvSpPr txBox="1"/>
          <p:nvPr>
            <p:ph idx="1" type="body"/>
          </p:nvPr>
        </p:nvSpPr>
        <p:spPr>
          <a:xfrm>
            <a:off x="987425" y="3228875"/>
            <a:ext cx="7899400" cy="3058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" name="Google Shape;90;p2:notes"/>
          <p:cNvSpPr/>
          <p:nvPr>
            <p:ph idx="2" type="sldImg"/>
          </p:nvPr>
        </p:nvSpPr>
        <p:spPr>
          <a:xfrm>
            <a:off x="1646025" y="509825"/>
            <a:ext cx="6583150" cy="25491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5" name="Shape 6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Google Shape;606;p20:notes"/>
          <p:cNvSpPr txBox="1"/>
          <p:nvPr>
            <p:ph idx="1" type="body"/>
          </p:nvPr>
        </p:nvSpPr>
        <p:spPr>
          <a:xfrm>
            <a:off x="987425" y="3228875"/>
            <a:ext cx="7899400" cy="3058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7" name="Google Shape;607;p20:notes"/>
          <p:cNvSpPr/>
          <p:nvPr>
            <p:ph idx="2" type="sldImg"/>
          </p:nvPr>
        </p:nvSpPr>
        <p:spPr>
          <a:xfrm>
            <a:off x="1646025" y="509825"/>
            <a:ext cx="6583150" cy="25491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4" name="Shape 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" name="Google Shape;615;p21:notes"/>
          <p:cNvSpPr txBox="1"/>
          <p:nvPr>
            <p:ph idx="1" type="body"/>
          </p:nvPr>
        </p:nvSpPr>
        <p:spPr>
          <a:xfrm>
            <a:off x="987425" y="3228875"/>
            <a:ext cx="7899400" cy="3058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6" name="Google Shape;616;p21:notes"/>
          <p:cNvSpPr/>
          <p:nvPr>
            <p:ph idx="2" type="sldImg"/>
          </p:nvPr>
        </p:nvSpPr>
        <p:spPr>
          <a:xfrm>
            <a:off x="1646025" y="509825"/>
            <a:ext cx="6583150" cy="25491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1" name="Shape 6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2" name="Google Shape;622;p22:notes"/>
          <p:cNvSpPr txBox="1"/>
          <p:nvPr>
            <p:ph idx="1" type="body"/>
          </p:nvPr>
        </p:nvSpPr>
        <p:spPr>
          <a:xfrm>
            <a:off x="987425" y="3228875"/>
            <a:ext cx="7899400" cy="3058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3" name="Google Shape;623;p22:notes"/>
          <p:cNvSpPr/>
          <p:nvPr>
            <p:ph idx="2" type="sldImg"/>
          </p:nvPr>
        </p:nvSpPr>
        <p:spPr>
          <a:xfrm>
            <a:off x="1646025" y="509825"/>
            <a:ext cx="6583150" cy="25491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3:notes"/>
          <p:cNvSpPr txBox="1"/>
          <p:nvPr>
            <p:ph idx="1" type="body"/>
          </p:nvPr>
        </p:nvSpPr>
        <p:spPr>
          <a:xfrm>
            <a:off x="987425" y="3228875"/>
            <a:ext cx="7899400" cy="3058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" name="Google Shape;111;p3:notes"/>
          <p:cNvSpPr/>
          <p:nvPr>
            <p:ph idx="2" type="sldImg"/>
          </p:nvPr>
        </p:nvSpPr>
        <p:spPr>
          <a:xfrm>
            <a:off x="1646025" y="509825"/>
            <a:ext cx="6583150" cy="25491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4:notes"/>
          <p:cNvSpPr txBox="1"/>
          <p:nvPr>
            <p:ph idx="1" type="body"/>
          </p:nvPr>
        </p:nvSpPr>
        <p:spPr>
          <a:xfrm>
            <a:off x="987425" y="3228875"/>
            <a:ext cx="7899400" cy="3058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1" name="Google Shape;121;p4:notes"/>
          <p:cNvSpPr/>
          <p:nvPr>
            <p:ph idx="2" type="sldImg"/>
          </p:nvPr>
        </p:nvSpPr>
        <p:spPr>
          <a:xfrm>
            <a:off x="1646025" y="509825"/>
            <a:ext cx="6583150" cy="25491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5:notes"/>
          <p:cNvSpPr txBox="1"/>
          <p:nvPr>
            <p:ph idx="1" type="body"/>
          </p:nvPr>
        </p:nvSpPr>
        <p:spPr>
          <a:xfrm>
            <a:off x="987425" y="3228875"/>
            <a:ext cx="7899400" cy="3058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5:notes"/>
          <p:cNvSpPr/>
          <p:nvPr>
            <p:ph idx="2" type="sldImg"/>
          </p:nvPr>
        </p:nvSpPr>
        <p:spPr>
          <a:xfrm>
            <a:off x="1646025" y="509825"/>
            <a:ext cx="6583150" cy="25491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6:notes"/>
          <p:cNvSpPr txBox="1"/>
          <p:nvPr>
            <p:ph idx="1" type="body"/>
          </p:nvPr>
        </p:nvSpPr>
        <p:spPr>
          <a:xfrm>
            <a:off x="987425" y="3228875"/>
            <a:ext cx="7899400" cy="3058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6" name="Google Shape;156;p6:notes"/>
          <p:cNvSpPr/>
          <p:nvPr>
            <p:ph idx="2" type="sldImg"/>
          </p:nvPr>
        </p:nvSpPr>
        <p:spPr>
          <a:xfrm>
            <a:off x="1646025" y="509825"/>
            <a:ext cx="6583150" cy="25491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7:notes"/>
          <p:cNvSpPr txBox="1"/>
          <p:nvPr>
            <p:ph idx="1" type="body"/>
          </p:nvPr>
        </p:nvSpPr>
        <p:spPr>
          <a:xfrm>
            <a:off x="987425" y="3228875"/>
            <a:ext cx="7899400" cy="3058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3" name="Google Shape;173;p7:notes"/>
          <p:cNvSpPr/>
          <p:nvPr>
            <p:ph idx="2" type="sldImg"/>
          </p:nvPr>
        </p:nvSpPr>
        <p:spPr>
          <a:xfrm>
            <a:off x="1646025" y="509825"/>
            <a:ext cx="6583150" cy="25491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8:notes"/>
          <p:cNvSpPr txBox="1"/>
          <p:nvPr>
            <p:ph idx="1" type="body"/>
          </p:nvPr>
        </p:nvSpPr>
        <p:spPr>
          <a:xfrm>
            <a:off x="987425" y="3228875"/>
            <a:ext cx="7899400" cy="3058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3" name="Google Shape;183;p8:notes"/>
          <p:cNvSpPr/>
          <p:nvPr>
            <p:ph idx="2" type="sldImg"/>
          </p:nvPr>
        </p:nvSpPr>
        <p:spPr>
          <a:xfrm>
            <a:off x="1646025" y="509825"/>
            <a:ext cx="6583150" cy="25491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9:notes"/>
          <p:cNvSpPr txBox="1"/>
          <p:nvPr>
            <p:ph idx="1" type="body"/>
          </p:nvPr>
        </p:nvSpPr>
        <p:spPr>
          <a:xfrm>
            <a:off x="987425" y="3228875"/>
            <a:ext cx="7899400" cy="3058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3" name="Google Shape;213;p9:notes"/>
          <p:cNvSpPr/>
          <p:nvPr>
            <p:ph idx="2" type="sldImg"/>
          </p:nvPr>
        </p:nvSpPr>
        <p:spPr>
          <a:xfrm>
            <a:off x="1646025" y="509825"/>
            <a:ext cx="6583150" cy="25491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foli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4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4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2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2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2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 und vertikaler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3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33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3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3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3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kaler Titel u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34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34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3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3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3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 und Inhal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2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5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2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2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2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bschnitts-&#10;überschrift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26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26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2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2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2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Zwei Inhalte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2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27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27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2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2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2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gleich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8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28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28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28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28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2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2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2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ur Titel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2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2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2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2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er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3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3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3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halt mit Überschrift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31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31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31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3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3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3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ld mit Überschrift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32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32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4" name="Google Shape;64;p32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3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3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3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2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2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2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2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vmlDrawing" Target="../drawings/vmlDrawing1.vml"/><Relationship Id="rId4" Type="http://schemas.openxmlformats.org/officeDocument/2006/relationships/oleObject" Target="../embeddings/oleObject1.bin"/><Relationship Id="rId5" Type="http://schemas.openxmlformats.org/officeDocument/2006/relationships/oleObject" Target="../embeddings/oleObject1.bin"/><Relationship Id="rId6" Type="http://schemas.openxmlformats.org/officeDocument/2006/relationships/image" Target="../media/image4.png"/><Relationship Id="rId7" Type="http://schemas.openxmlformats.org/officeDocument/2006/relationships/image" Target="../media/image5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5.png"/><Relationship Id="rId4" Type="http://schemas.openxmlformats.org/officeDocument/2006/relationships/image" Target="../media/image1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5.png"/><Relationship Id="rId4" Type="http://schemas.openxmlformats.org/officeDocument/2006/relationships/image" Target="../media/image19.png"/><Relationship Id="rId5" Type="http://schemas.openxmlformats.org/officeDocument/2006/relationships/hyperlink" Target="https://fairdo.org/library/" TargetMode="Externa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5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5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5.png"/><Relationship Id="rId4" Type="http://schemas.openxmlformats.org/officeDocument/2006/relationships/image" Target="../media/image17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5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5.png"/><Relationship Id="rId4" Type="http://schemas.openxmlformats.org/officeDocument/2006/relationships/image" Target="../media/image20.jpg"/><Relationship Id="rId5" Type="http://schemas.openxmlformats.org/officeDocument/2006/relationships/image" Target="../media/image15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5.png"/><Relationship Id="rId4" Type="http://schemas.openxmlformats.org/officeDocument/2006/relationships/image" Target="../media/image18.png"/><Relationship Id="rId5" Type="http://schemas.openxmlformats.org/officeDocument/2006/relationships/image" Target="../media/image20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1.png"/><Relationship Id="rId4" Type="http://schemas.openxmlformats.org/officeDocument/2006/relationships/image" Target="../media/image5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5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g"/><Relationship Id="rId4" Type="http://schemas.openxmlformats.org/officeDocument/2006/relationships/image" Target="../media/image11.jpg"/><Relationship Id="rId5" Type="http://schemas.openxmlformats.org/officeDocument/2006/relationships/image" Target="../media/image1.jpg"/></Relationships>
</file>

<file path=ppt/slides/_rels/slide20.xml.rels><?xml version="1.0" encoding="UTF-8" standalone="yes"?><Relationships xmlns="http://schemas.openxmlformats.org/package/2006/relationships"><Relationship Id="rId11" Type="http://schemas.openxmlformats.org/officeDocument/2006/relationships/hyperlink" Target="https://github.com/GEDE-RDA-Europe/GEDE/tree/master/FAIR%20Digital%20Objects/Paris-FDO-workshop" TargetMode="External"/><Relationship Id="rId10" Type="http://schemas.openxmlformats.org/officeDocument/2006/relationships/hyperlink" Target="https://github.com/GEDE-RDA-Europe/GEDE/tree/master/FAIR%20Digital%20Objects/FDOF" TargetMode="External"/><Relationship Id="rId13" Type="http://schemas.openxmlformats.org/officeDocument/2006/relationships/image" Target="../media/image5.png"/><Relationship Id="rId12" Type="http://schemas.openxmlformats.org/officeDocument/2006/relationships/hyperlink" Target="https://doi.org/10.1162/dint_a_00084" TargetMode="Externa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vmlDrawing" Target="../drawings/vmlDrawing3.vml"/><Relationship Id="rId4" Type="http://schemas.openxmlformats.org/officeDocument/2006/relationships/oleObject" Target="../embeddings/oleObject3.bin"/><Relationship Id="rId9" Type="http://schemas.openxmlformats.org/officeDocument/2006/relationships/hyperlink" Target="http://doi.org/10.23728/b2share.e14269d07ce84027a7f79ee06b994ef9" TargetMode="External"/><Relationship Id="rId5" Type="http://schemas.openxmlformats.org/officeDocument/2006/relationships/oleObject" Target="../embeddings/oleObject3.bin"/><Relationship Id="rId6" Type="http://schemas.openxmlformats.org/officeDocument/2006/relationships/image" Target="../media/image4.png"/><Relationship Id="rId7" Type="http://schemas.openxmlformats.org/officeDocument/2006/relationships/image" Target="../media/image19.png"/><Relationship Id="rId8" Type="http://schemas.openxmlformats.org/officeDocument/2006/relationships/hyperlink" Target="http://doi.org/10.23728/b2share.4e8ac36c0dd343da81fd9e83e72805a0" TargetMode="Externa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5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hyperlink" Target="https://www.dona.net/" TargetMode="External"/><Relationship Id="rId4" Type="http://schemas.openxmlformats.org/officeDocument/2006/relationships/image" Target="../media/image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Relationship Id="rId4" Type="http://schemas.openxmlformats.org/officeDocument/2006/relationships/image" Target="../media/image9.png"/><Relationship Id="rId5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0.jpg"/><Relationship Id="rId4" Type="http://schemas.openxmlformats.org/officeDocument/2006/relationships/image" Target="../media/image12.png"/><Relationship Id="rId5" Type="http://schemas.openxmlformats.org/officeDocument/2006/relationships/image" Target="../media/image7.png"/><Relationship Id="rId6" Type="http://schemas.openxmlformats.org/officeDocument/2006/relationships/image" Target="../media/image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0.jpg"/><Relationship Id="rId4" Type="http://schemas.openxmlformats.org/officeDocument/2006/relationships/image" Target="../media/image7.png"/><Relationship Id="rId5" Type="http://schemas.openxmlformats.org/officeDocument/2006/relationships/image" Target="../media/image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png"/><Relationship Id="rId4" Type="http://schemas.openxmlformats.org/officeDocument/2006/relationships/image" Target="../media/image16.png"/><Relationship Id="rId5" Type="http://schemas.openxmlformats.org/officeDocument/2006/relationships/image" Target="../media/image14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vmlDrawing" Target="../drawings/vmlDrawing2.vml"/><Relationship Id="rId4" Type="http://schemas.openxmlformats.org/officeDocument/2006/relationships/image" Target="../media/image5.png"/><Relationship Id="rId5" Type="http://schemas.openxmlformats.org/officeDocument/2006/relationships/oleObject" Target="../embeddings/oleObject2.bin"/><Relationship Id="rId6" Type="http://schemas.openxmlformats.org/officeDocument/2006/relationships/oleObject" Target="../embeddings/oleObject2.bin"/><Relationship Id="rId7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/>
          <p:nvPr>
            <p:ph type="ctrTitle"/>
          </p:nvPr>
        </p:nvSpPr>
        <p:spPr>
          <a:xfrm>
            <a:off x="1406912" y="1464652"/>
            <a:ext cx="9144000" cy="122404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de-DE"/>
              <a:t>FDO Forum</a:t>
            </a:r>
            <a:endParaRPr/>
          </a:p>
        </p:txBody>
      </p:sp>
      <p:sp>
        <p:nvSpPr>
          <p:cNvPr id="85" name="Google Shape;85;p1"/>
          <p:cNvSpPr txBox="1"/>
          <p:nvPr>
            <p:ph idx="1" type="subTitle"/>
          </p:nvPr>
        </p:nvSpPr>
        <p:spPr>
          <a:xfrm>
            <a:off x="1563118" y="3535353"/>
            <a:ext cx="8847350" cy="185799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de-DE"/>
              <a:t>Peter Wittenburg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de-DE"/>
              <a:t>Max Planck Computing &amp; Data Facility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/>
          </a:p>
        </p:txBody>
      </p:sp>
      <p:graphicFrame>
        <p:nvGraphicFramePr>
          <p:cNvPr id="86" name="Google Shape;86;p1"/>
          <p:cNvGraphicFramePr/>
          <p:nvPr/>
        </p:nvGraphicFramePr>
        <p:xfrm>
          <a:off x="3639226" y="5811575"/>
          <a:ext cx="4813677" cy="888426"/>
        </p:xfrm>
        <a:graphic>
          <a:graphicData uri="http://schemas.openxmlformats.org/presentationml/2006/ole">
            <mc:AlternateContent>
              <mc:Choice Requires="v">
                <p:oleObj r:id="rId4" imgH="888426" imgW="4813677" progId="Photoshop.Image.12" spid="_x0000_s1">
                  <p:embed/>
                </p:oleObj>
              </mc:Choice>
              <mc:Fallback>
                <p:oleObj r:id="rId5" imgH="888426" imgW="4813677" progId="Photoshop.Image.12">
                  <p:embed/>
                  <p:pic>
                    <p:nvPicPr>
                      <p:cNvPr id="86" name="Google Shape;86;p1"/>
                      <p:cNvPicPr preferRelativeResize="0"/>
                      <p:nvPr/>
                    </p:nvPicPr>
                    <p:blipFill rotWithShape="1">
                      <a:blip r:embed="rId6">
                        <a:alphaModFix/>
                      </a:blip>
                      <a:srcRect b="0" l="0" r="0" t="0"/>
                      <a:stretch/>
                    </p:blipFill>
                    <p:spPr>
                      <a:xfrm>
                        <a:off x="3639226" y="5811575"/>
                        <a:ext cx="4813677" cy="88842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7" name="Google Shape;87;p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1706276" y="6354065"/>
            <a:ext cx="471088" cy="4928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10"/>
          <p:cNvSpPr txBox="1"/>
          <p:nvPr>
            <p:ph type="ctrTitle"/>
          </p:nvPr>
        </p:nvSpPr>
        <p:spPr>
          <a:xfrm>
            <a:off x="942109" y="171144"/>
            <a:ext cx="9144000" cy="75209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lang="de-DE" sz="4000"/>
              <a:t>FDO Forum </a:t>
            </a:r>
            <a:r>
              <a:rPr lang="de-DE" sz="2400"/>
              <a:t>(temporary organisation)</a:t>
            </a:r>
            <a:endParaRPr sz="2400"/>
          </a:p>
        </p:txBody>
      </p:sp>
      <p:pic>
        <p:nvPicPr>
          <p:cNvPr id="239" name="Google Shape;239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706276" y="6354065"/>
            <a:ext cx="471088" cy="492882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Google Shape;240;p1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61692" y="1318901"/>
            <a:ext cx="8575288" cy="4708333"/>
          </a:xfrm>
          <a:prstGeom prst="rect">
            <a:avLst/>
          </a:prstGeom>
          <a:noFill/>
          <a:ln>
            <a:noFill/>
          </a:ln>
        </p:spPr>
      </p:pic>
      <p:sp>
        <p:nvSpPr>
          <p:cNvPr id="241" name="Google Shape;241;p10"/>
          <p:cNvSpPr txBox="1"/>
          <p:nvPr/>
        </p:nvSpPr>
        <p:spPr>
          <a:xfrm>
            <a:off x="8843150" y="923237"/>
            <a:ext cx="3334214" cy="489364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broad SC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6 WGs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WGs are reponsible to get the work done</a:t>
            </a:r>
            <a:endParaRPr sz="2400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new WGs possible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quarterly bulletin</a:t>
            </a:r>
            <a:endParaRPr sz="2400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bi-annual community meetings</a:t>
            </a:r>
            <a:endParaRPr sz="2400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905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in autumn 2022 FDO conference 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until then a proper governance</a:t>
            </a:r>
            <a:endParaRPr sz="2400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11"/>
          <p:cNvSpPr txBox="1"/>
          <p:nvPr>
            <p:ph type="ctrTitle"/>
          </p:nvPr>
        </p:nvSpPr>
        <p:spPr>
          <a:xfrm>
            <a:off x="942109" y="171144"/>
            <a:ext cx="9144000" cy="75209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lang="de-DE" sz="4000"/>
              <a:t>FAIR Digital Object Base Definition</a:t>
            </a:r>
            <a:endParaRPr sz="4000"/>
          </a:p>
        </p:txBody>
      </p:sp>
      <p:pic>
        <p:nvPicPr>
          <p:cNvPr id="247" name="Google Shape;247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706276" y="6354065"/>
            <a:ext cx="471088" cy="492882"/>
          </a:xfrm>
          <a:prstGeom prst="rect">
            <a:avLst/>
          </a:prstGeom>
          <a:noFill/>
          <a:ln>
            <a:noFill/>
          </a:ln>
        </p:spPr>
      </p:pic>
      <p:sp>
        <p:nvSpPr>
          <p:cNvPr id="248" name="Google Shape;248;p11"/>
          <p:cNvSpPr txBox="1"/>
          <p:nvPr/>
        </p:nvSpPr>
        <p:spPr>
          <a:xfrm>
            <a:off x="4142387" y="1523742"/>
            <a:ext cx="7975328" cy="23015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de-DE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</a:t>
            </a:r>
            <a:r>
              <a:rPr lang="de-DE" sz="24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FAIR digital object </a:t>
            </a:r>
            <a:r>
              <a:rPr lang="de-DE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is a unit </a:t>
            </a:r>
            <a:r>
              <a:rPr lang="de-DE" sz="24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composed of data and/or metadata</a:t>
            </a:r>
            <a:r>
              <a:rPr lang="de-DE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regulated by structures or schemas, and with an </a:t>
            </a:r>
            <a:r>
              <a:rPr lang="de-DE" sz="24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assigned globally unique and persistent identifier </a:t>
            </a:r>
            <a:r>
              <a:rPr lang="de-DE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(PID), which is </a:t>
            </a:r>
            <a:r>
              <a:rPr lang="de-DE" sz="24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findable, accessible, interoperable and reusable </a:t>
            </a:r>
            <a:r>
              <a:rPr lang="de-DE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both by </a:t>
            </a:r>
            <a:r>
              <a:rPr lang="de-DE" sz="24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humans and computers </a:t>
            </a:r>
            <a:r>
              <a:rPr lang="de-DE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 the reliable interpretation and processing of the data represented by the object.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9" name="Google Shape;249;p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01930" y="1280649"/>
            <a:ext cx="3640457" cy="2466388"/>
          </a:xfrm>
          <a:prstGeom prst="rect">
            <a:avLst/>
          </a:prstGeom>
          <a:noFill/>
          <a:ln>
            <a:noFill/>
          </a:ln>
        </p:spPr>
      </p:pic>
      <p:sp>
        <p:nvSpPr>
          <p:cNvPr id="250" name="Google Shape;250;p11"/>
          <p:cNvSpPr txBox="1"/>
          <p:nvPr/>
        </p:nvSpPr>
        <p:spPr>
          <a:xfrm>
            <a:off x="635141" y="4104449"/>
            <a:ext cx="11071135" cy="224676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FAIR Principles are great, since whole accepts them as basic guideline. However, many different interpretations and no template for building infrastructures</a:t>
            </a:r>
            <a:endParaRPr sz="2400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Therefore, first specification of FDO Framework as a start. Yet two possible implementations: DO approach (based on Handles/DOIs) and LD approach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Find it all here: </a:t>
            </a:r>
            <a:r>
              <a:rPr lang="de-DE" sz="2400" u="sng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https://fairdo.org/library/</a:t>
            </a:r>
            <a:r>
              <a:rPr lang="de-DE" sz="24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12"/>
          <p:cNvSpPr txBox="1"/>
          <p:nvPr>
            <p:ph type="ctrTitle"/>
          </p:nvPr>
        </p:nvSpPr>
        <p:spPr>
          <a:xfrm>
            <a:off x="942109" y="171144"/>
            <a:ext cx="9144000" cy="75209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lang="de-DE" sz="4000"/>
              <a:t>Where are we?</a:t>
            </a:r>
            <a:endParaRPr sz="4000"/>
          </a:p>
        </p:txBody>
      </p:sp>
      <p:pic>
        <p:nvPicPr>
          <p:cNvPr id="256" name="Google Shape;256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706276" y="6354065"/>
            <a:ext cx="471088" cy="492882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p12"/>
          <p:cNvSpPr txBox="1"/>
          <p:nvPr/>
        </p:nvSpPr>
        <p:spPr>
          <a:xfrm>
            <a:off x="1145309" y="2139644"/>
            <a:ext cx="9144000" cy="217200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Some demonstrators &amp; projects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t/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Yet island approaches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t/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de-DE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Need to take next steps – everyone welcome to join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13"/>
          <p:cNvSpPr txBox="1"/>
          <p:nvPr>
            <p:ph type="ctrTitle"/>
          </p:nvPr>
        </p:nvSpPr>
        <p:spPr>
          <a:xfrm>
            <a:off x="942109" y="171144"/>
            <a:ext cx="9144000" cy="75209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lang="de-DE" sz="4000"/>
              <a:t>KIT Demonstrator</a:t>
            </a:r>
            <a:endParaRPr sz="4000"/>
          </a:p>
        </p:txBody>
      </p:sp>
      <p:pic>
        <p:nvPicPr>
          <p:cNvPr id="263" name="Google Shape;263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706276" y="6354065"/>
            <a:ext cx="471088" cy="492882"/>
          </a:xfrm>
          <a:prstGeom prst="rect">
            <a:avLst/>
          </a:prstGeom>
          <a:noFill/>
          <a:ln>
            <a:noFill/>
          </a:ln>
        </p:spPr>
      </p:pic>
      <p:sp>
        <p:nvSpPr>
          <p:cNvPr id="264" name="Google Shape;264;p13"/>
          <p:cNvSpPr/>
          <p:nvPr/>
        </p:nvSpPr>
        <p:spPr>
          <a:xfrm>
            <a:off x="5570289" y="2168862"/>
            <a:ext cx="1412061" cy="1083451"/>
          </a:xfrm>
          <a:prstGeom prst="can">
            <a:avLst>
              <a:gd fmla="val 25000" name="adj"/>
            </a:avLst>
          </a:prstGeom>
          <a:solidFill>
            <a:srgbClr val="B3C6E7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5" name="Google Shape;265;p13"/>
          <p:cNvSpPr txBox="1"/>
          <p:nvPr/>
        </p:nvSpPr>
        <p:spPr>
          <a:xfrm>
            <a:off x="5882322" y="2123101"/>
            <a:ext cx="824456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KIT Rep</a:t>
            </a:r>
            <a:endParaRPr/>
          </a:p>
        </p:txBody>
      </p:sp>
      <p:grpSp>
        <p:nvGrpSpPr>
          <p:cNvPr id="266" name="Google Shape;266;p13"/>
          <p:cNvGrpSpPr/>
          <p:nvPr/>
        </p:nvGrpSpPr>
        <p:grpSpPr>
          <a:xfrm>
            <a:off x="5491012" y="3774256"/>
            <a:ext cx="1595717" cy="808869"/>
            <a:chOff x="6773063" y="4637896"/>
            <a:chExt cx="1595717" cy="513940"/>
          </a:xfrm>
        </p:grpSpPr>
        <p:sp>
          <p:nvSpPr>
            <p:cNvPr id="267" name="Google Shape;267;p13"/>
            <p:cNvSpPr/>
            <p:nvPr/>
          </p:nvSpPr>
          <p:spPr>
            <a:xfrm>
              <a:off x="6773063" y="4637896"/>
              <a:ext cx="1595717" cy="513940"/>
            </a:xfrm>
            <a:prstGeom prst="bevel">
              <a:avLst>
                <a:gd fmla="val 12500" name="adj"/>
              </a:avLst>
            </a:prstGeom>
            <a:solidFill>
              <a:srgbClr val="FFD966"/>
            </a:solidFill>
            <a:ln cap="flat" cmpd="sng" w="12700">
              <a:solidFill>
                <a:srgbClr val="31538F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8" name="Google Shape;268;p13"/>
            <p:cNvSpPr txBox="1"/>
            <p:nvPr/>
          </p:nvSpPr>
          <p:spPr>
            <a:xfrm>
              <a:off x="6850643" y="4718814"/>
              <a:ext cx="1448025" cy="3715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16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Handle Service</a:t>
              </a:r>
              <a:endParaRPr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16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GWDG/ePIC</a:t>
              </a:r>
              <a:endParaRPr b="1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269" name="Google Shape;269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47038" y="1390664"/>
            <a:ext cx="471088" cy="49288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70" name="Google Shape;270;p13"/>
          <p:cNvCxnSpPr>
            <a:stCxn id="269" idx="0"/>
            <a:endCxn id="265" idx="0"/>
          </p:cNvCxnSpPr>
          <p:nvPr/>
        </p:nvCxnSpPr>
        <p:spPr>
          <a:xfrm>
            <a:off x="6282582" y="1390664"/>
            <a:ext cx="12000" cy="7323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271" name="Google Shape;271;p13"/>
          <p:cNvSpPr/>
          <p:nvPr/>
        </p:nvSpPr>
        <p:spPr>
          <a:xfrm>
            <a:off x="1290492" y="1946660"/>
            <a:ext cx="1183848" cy="1979808"/>
          </a:xfrm>
          <a:prstGeom prst="flowChartInternalStorage">
            <a:avLst/>
          </a:prstGeom>
          <a:solidFill>
            <a:srgbClr val="F7CAAC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2" name="Google Shape;272;p13"/>
          <p:cNvSpPr txBox="1"/>
          <p:nvPr/>
        </p:nvSpPr>
        <p:spPr>
          <a:xfrm>
            <a:off x="1513942" y="2440711"/>
            <a:ext cx="869532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Type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Registry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GWDG</a:t>
            </a:r>
            <a:endParaRPr/>
          </a:p>
        </p:txBody>
      </p:sp>
      <p:sp>
        <p:nvSpPr>
          <p:cNvPr id="273" name="Google Shape;273;p13"/>
          <p:cNvSpPr/>
          <p:nvPr/>
        </p:nvSpPr>
        <p:spPr>
          <a:xfrm>
            <a:off x="4161727" y="2128286"/>
            <a:ext cx="792280" cy="1109249"/>
          </a:xfrm>
          <a:prstGeom prst="flowChartPredefinedProcess">
            <a:avLst/>
          </a:prstGeom>
          <a:solidFill>
            <a:srgbClr val="B3C6E7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4" name="Google Shape;274;p13"/>
          <p:cNvSpPr txBox="1"/>
          <p:nvPr/>
        </p:nvSpPr>
        <p:spPr>
          <a:xfrm>
            <a:off x="4205568" y="2419909"/>
            <a:ext cx="743216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KIT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Profile</a:t>
            </a:r>
            <a:endParaRPr/>
          </a:p>
        </p:txBody>
      </p:sp>
      <p:cxnSp>
        <p:nvCxnSpPr>
          <p:cNvPr id="275" name="Google Shape;275;p13"/>
          <p:cNvCxnSpPr/>
          <p:nvPr/>
        </p:nvCxnSpPr>
        <p:spPr>
          <a:xfrm flipH="1" rot="10800000">
            <a:off x="2302776" y="2316813"/>
            <a:ext cx="1828321" cy="123899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med" w="med" type="diamond"/>
            <a:tailEnd len="med" w="med" type="triangle"/>
          </a:ln>
        </p:spPr>
      </p:cxnSp>
      <p:cxnSp>
        <p:nvCxnSpPr>
          <p:cNvPr id="276" name="Google Shape;276;p13"/>
          <p:cNvCxnSpPr>
            <a:endCxn id="273" idx="1"/>
          </p:cNvCxnSpPr>
          <p:nvPr/>
        </p:nvCxnSpPr>
        <p:spPr>
          <a:xfrm flipH="1" rot="10800000">
            <a:off x="2302627" y="2682910"/>
            <a:ext cx="1859100" cy="1602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med" w="med" type="diamond"/>
            <a:tailEnd len="med" w="med" type="triangle"/>
          </a:ln>
        </p:spPr>
      </p:cxnSp>
      <p:cxnSp>
        <p:nvCxnSpPr>
          <p:cNvPr id="277" name="Google Shape;277;p13"/>
          <p:cNvCxnSpPr/>
          <p:nvPr/>
        </p:nvCxnSpPr>
        <p:spPr>
          <a:xfrm flipH="1" rot="10800000">
            <a:off x="2302776" y="2823057"/>
            <a:ext cx="1858951" cy="487819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med" w="med" type="diamond"/>
            <a:tailEnd len="med" w="med" type="triangle"/>
          </a:ln>
        </p:spPr>
      </p:cxnSp>
      <p:cxnSp>
        <p:nvCxnSpPr>
          <p:cNvPr id="278" name="Google Shape;278;p13"/>
          <p:cNvCxnSpPr>
            <a:stCxn id="274" idx="3"/>
            <a:endCxn id="264" idx="2"/>
          </p:cNvCxnSpPr>
          <p:nvPr/>
        </p:nvCxnSpPr>
        <p:spPr>
          <a:xfrm flipH="1" rot="10800000">
            <a:off x="4948784" y="2710496"/>
            <a:ext cx="621600" cy="18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279" name="Google Shape;279;p13"/>
          <p:cNvCxnSpPr>
            <a:stCxn id="264" idx="3"/>
            <a:endCxn id="267" idx="7"/>
          </p:cNvCxnSpPr>
          <p:nvPr/>
        </p:nvCxnSpPr>
        <p:spPr>
          <a:xfrm>
            <a:off x="6276320" y="3252313"/>
            <a:ext cx="12600" cy="6231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280" name="Google Shape;280;p13"/>
          <p:cNvCxnSpPr/>
          <p:nvPr/>
        </p:nvCxnSpPr>
        <p:spPr>
          <a:xfrm flipH="1" rot="10800000">
            <a:off x="6366451" y="3260650"/>
            <a:ext cx="12551" cy="586187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281" name="Google Shape;281;p13"/>
          <p:cNvSpPr txBox="1"/>
          <p:nvPr/>
        </p:nvSpPr>
        <p:spPr>
          <a:xfrm>
            <a:off x="5844085" y="2636708"/>
            <a:ext cx="888962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6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new PID</a:t>
            </a:r>
            <a:endParaRPr/>
          </a:p>
        </p:txBody>
      </p:sp>
      <p:sp>
        <p:nvSpPr>
          <p:cNvPr id="282" name="Google Shape;282;p13"/>
          <p:cNvSpPr/>
          <p:nvPr/>
        </p:nvSpPr>
        <p:spPr>
          <a:xfrm>
            <a:off x="7623125" y="1394431"/>
            <a:ext cx="1867792" cy="513940"/>
          </a:xfrm>
          <a:prstGeom prst="bevel">
            <a:avLst>
              <a:gd fmla="val 12500" name="adj"/>
            </a:avLst>
          </a:prstGeom>
          <a:solidFill>
            <a:srgbClr val="FFD966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3" name="Google Shape;283;p13"/>
          <p:cNvSpPr txBox="1"/>
          <p:nvPr/>
        </p:nvSpPr>
        <p:spPr>
          <a:xfrm>
            <a:off x="7700705" y="1475349"/>
            <a:ext cx="1705660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Validation Service</a:t>
            </a:r>
            <a:endParaRPr b="1"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84" name="Google Shape;284;p13"/>
          <p:cNvCxnSpPr>
            <a:stCxn id="281" idx="3"/>
            <a:endCxn id="282" idx="2"/>
          </p:cNvCxnSpPr>
          <p:nvPr/>
        </p:nvCxnSpPr>
        <p:spPr>
          <a:xfrm flipH="1" rot="10800000">
            <a:off x="6733047" y="1908385"/>
            <a:ext cx="1824000" cy="8976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grpSp>
        <p:nvGrpSpPr>
          <p:cNvPr id="285" name="Google Shape;285;p13"/>
          <p:cNvGrpSpPr/>
          <p:nvPr/>
        </p:nvGrpSpPr>
        <p:grpSpPr>
          <a:xfrm>
            <a:off x="8767134" y="2980565"/>
            <a:ext cx="1595717" cy="513940"/>
            <a:chOff x="6773063" y="4637896"/>
            <a:chExt cx="1595717" cy="513940"/>
          </a:xfrm>
        </p:grpSpPr>
        <p:sp>
          <p:nvSpPr>
            <p:cNvPr id="286" name="Google Shape;286;p13"/>
            <p:cNvSpPr/>
            <p:nvPr/>
          </p:nvSpPr>
          <p:spPr>
            <a:xfrm>
              <a:off x="6773063" y="4637896"/>
              <a:ext cx="1595717" cy="513940"/>
            </a:xfrm>
            <a:prstGeom prst="bevel">
              <a:avLst>
                <a:gd fmla="val 12500" name="adj"/>
              </a:avLst>
            </a:prstGeom>
            <a:solidFill>
              <a:srgbClr val="FFD966"/>
            </a:solidFill>
            <a:ln cap="flat" cmpd="sng" w="12700">
              <a:solidFill>
                <a:srgbClr val="31538F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7" name="Google Shape;287;p13"/>
            <p:cNvSpPr txBox="1"/>
            <p:nvPr/>
          </p:nvSpPr>
          <p:spPr>
            <a:xfrm>
              <a:off x="6850643" y="4718814"/>
              <a:ext cx="1413079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16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Search Service</a:t>
              </a:r>
              <a:endParaRPr b="1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cxnSp>
        <p:nvCxnSpPr>
          <p:cNvPr id="288" name="Google Shape;288;p13"/>
          <p:cNvCxnSpPr>
            <a:stCxn id="281" idx="3"/>
            <a:endCxn id="286" idx="4"/>
          </p:cNvCxnSpPr>
          <p:nvPr/>
        </p:nvCxnSpPr>
        <p:spPr>
          <a:xfrm>
            <a:off x="6733047" y="2805985"/>
            <a:ext cx="2034000" cy="431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289" name="Google Shape;289;p13"/>
          <p:cNvSpPr txBox="1"/>
          <p:nvPr/>
        </p:nvSpPr>
        <p:spPr>
          <a:xfrm>
            <a:off x="7896946" y="2126253"/>
            <a:ext cx="1469890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6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check FAIRness</a:t>
            </a:r>
            <a:endParaRPr b="1" sz="16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0" name="Google Shape;290;p13"/>
          <p:cNvSpPr txBox="1"/>
          <p:nvPr/>
        </p:nvSpPr>
        <p:spPr>
          <a:xfrm>
            <a:off x="5138548" y="1463242"/>
            <a:ext cx="959494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new FDO</a:t>
            </a:r>
            <a:endParaRPr b="1"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1" name="Google Shape;291;p13"/>
          <p:cNvSpPr txBox="1"/>
          <p:nvPr/>
        </p:nvSpPr>
        <p:spPr>
          <a:xfrm>
            <a:off x="8590693" y="3528800"/>
            <a:ext cx="1948610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6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tracking, linking, etc.</a:t>
            </a:r>
            <a:endParaRPr/>
          </a:p>
        </p:txBody>
      </p:sp>
      <p:sp>
        <p:nvSpPr>
          <p:cNvPr id="292" name="Google Shape;292;p13"/>
          <p:cNvSpPr txBox="1"/>
          <p:nvPr/>
        </p:nvSpPr>
        <p:spPr>
          <a:xfrm>
            <a:off x="1422400" y="4949891"/>
            <a:ext cx="8614474" cy="163121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major purposes: 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generate proper Handles (PIDs) according to profile using registered attributes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carry out automatic validations 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disseminated Handle information to add-on service (tracking, searching, etc.) 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have a basis for next steps: FDos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14"/>
          <p:cNvSpPr/>
          <p:nvPr/>
        </p:nvSpPr>
        <p:spPr>
          <a:xfrm>
            <a:off x="6692345" y="861006"/>
            <a:ext cx="1199401" cy="1080144"/>
          </a:xfrm>
          <a:prstGeom prst="ellipse">
            <a:avLst/>
          </a:prstGeom>
          <a:noFill/>
          <a:ln cap="flat" cmpd="sng" w="5715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8" name="Google Shape;298;p14"/>
          <p:cNvSpPr txBox="1"/>
          <p:nvPr>
            <p:ph type="ctrTitle"/>
          </p:nvPr>
        </p:nvSpPr>
        <p:spPr>
          <a:xfrm>
            <a:off x="942109" y="171144"/>
            <a:ext cx="9144000" cy="75209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lang="de-DE" sz="4000"/>
              <a:t>U Indiana Workflow Demonstrator</a:t>
            </a:r>
            <a:endParaRPr sz="4000"/>
          </a:p>
        </p:txBody>
      </p:sp>
      <p:pic>
        <p:nvPicPr>
          <p:cNvPr id="299" name="Google Shape;299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706276" y="6354065"/>
            <a:ext cx="471088" cy="49288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00" name="Google Shape;300;p14"/>
          <p:cNvGrpSpPr/>
          <p:nvPr/>
        </p:nvGrpSpPr>
        <p:grpSpPr>
          <a:xfrm>
            <a:off x="4722600" y="3790551"/>
            <a:ext cx="1595717" cy="808869"/>
            <a:chOff x="6773063" y="4637896"/>
            <a:chExt cx="1595717" cy="513940"/>
          </a:xfrm>
        </p:grpSpPr>
        <p:sp>
          <p:nvSpPr>
            <p:cNvPr id="301" name="Google Shape;301;p14"/>
            <p:cNvSpPr/>
            <p:nvPr/>
          </p:nvSpPr>
          <p:spPr>
            <a:xfrm>
              <a:off x="6773063" y="4637896"/>
              <a:ext cx="1595717" cy="513940"/>
            </a:xfrm>
            <a:prstGeom prst="bevel">
              <a:avLst>
                <a:gd fmla="val 12500" name="adj"/>
              </a:avLst>
            </a:prstGeom>
            <a:solidFill>
              <a:srgbClr val="FFD966"/>
            </a:solidFill>
            <a:ln cap="flat" cmpd="sng" w="12700">
              <a:solidFill>
                <a:srgbClr val="31538F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2" name="Google Shape;302;p14"/>
            <p:cNvSpPr txBox="1"/>
            <p:nvPr/>
          </p:nvSpPr>
          <p:spPr>
            <a:xfrm>
              <a:off x="6850643" y="4718814"/>
              <a:ext cx="1448025" cy="3715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16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Handle Service</a:t>
              </a:r>
              <a:endParaRPr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16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U Indiana</a:t>
              </a:r>
              <a:endParaRPr b="1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03" name="Google Shape;303;p14"/>
          <p:cNvSpPr/>
          <p:nvPr/>
        </p:nvSpPr>
        <p:spPr>
          <a:xfrm>
            <a:off x="430088" y="3437129"/>
            <a:ext cx="1183848" cy="1979808"/>
          </a:xfrm>
          <a:prstGeom prst="flowChartInternalStorage">
            <a:avLst/>
          </a:prstGeom>
          <a:solidFill>
            <a:srgbClr val="F7CAAC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4" name="Google Shape;304;p14"/>
          <p:cNvSpPr txBox="1"/>
          <p:nvPr/>
        </p:nvSpPr>
        <p:spPr>
          <a:xfrm>
            <a:off x="653538" y="3931180"/>
            <a:ext cx="869532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Type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Registry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IU</a:t>
            </a:r>
            <a:endParaRPr/>
          </a:p>
        </p:txBody>
      </p:sp>
      <p:sp>
        <p:nvSpPr>
          <p:cNvPr id="305" name="Google Shape;305;p14"/>
          <p:cNvSpPr/>
          <p:nvPr/>
        </p:nvSpPr>
        <p:spPr>
          <a:xfrm>
            <a:off x="3301323" y="3618755"/>
            <a:ext cx="792280" cy="1109249"/>
          </a:xfrm>
          <a:prstGeom prst="flowChartPredefinedProcess">
            <a:avLst/>
          </a:prstGeom>
          <a:solidFill>
            <a:srgbClr val="B3C6E7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6" name="Google Shape;306;p14"/>
          <p:cNvSpPr txBox="1"/>
          <p:nvPr/>
        </p:nvSpPr>
        <p:spPr>
          <a:xfrm>
            <a:off x="3345164" y="3910378"/>
            <a:ext cx="743216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IU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Profile</a:t>
            </a:r>
            <a:endParaRPr/>
          </a:p>
        </p:txBody>
      </p:sp>
      <p:cxnSp>
        <p:nvCxnSpPr>
          <p:cNvPr id="307" name="Google Shape;307;p14"/>
          <p:cNvCxnSpPr/>
          <p:nvPr/>
        </p:nvCxnSpPr>
        <p:spPr>
          <a:xfrm flipH="1" rot="10800000">
            <a:off x="1442372" y="3807282"/>
            <a:ext cx="1828321" cy="123899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med" w="med" type="diamond"/>
            <a:tailEnd len="med" w="med" type="triangle"/>
          </a:ln>
        </p:spPr>
      </p:cxnSp>
      <p:cxnSp>
        <p:nvCxnSpPr>
          <p:cNvPr id="308" name="Google Shape;308;p14"/>
          <p:cNvCxnSpPr>
            <a:endCxn id="305" idx="1"/>
          </p:cNvCxnSpPr>
          <p:nvPr/>
        </p:nvCxnSpPr>
        <p:spPr>
          <a:xfrm flipH="1" rot="10800000">
            <a:off x="1442223" y="4173380"/>
            <a:ext cx="1859100" cy="1602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med" w="med" type="diamond"/>
            <a:tailEnd len="med" w="med" type="triangle"/>
          </a:ln>
        </p:spPr>
      </p:cxnSp>
      <p:cxnSp>
        <p:nvCxnSpPr>
          <p:cNvPr id="309" name="Google Shape;309;p14"/>
          <p:cNvCxnSpPr/>
          <p:nvPr/>
        </p:nvCxnSpPr>
        <p:spPr>
          <a:xfrm flipH="1" rot="10800000">
            <a:off x="1442372" y="4313526"/>
            <a:ext cx="1858951" cy="487819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med" w="med" type="diamond"/>
            <a:tailEnd len="med" w="med" type="triangle"/>
          </a:ln>
        </p:spPr>
      </p:cxnSp>
      <p:cxnSp>
        <p:nvCxnSpPr>
          <p:cNvPr id="310" name="Google Shape;310;p14"/>
          <p:cNvCxnSpPr>
            <a:stCxn id="306" idx="3"/>
          </p:cNvCxnSpPr>
          <p:nvPr/>
        </p:nvCxnSpPr>
        <p:spPr>
          <a:xfrm flipH="1" rot="10800000">
            <a:off x="4088380" y="4200966"/>
            <a:ext cx="621600" cy="18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311" name="Google Shape;311;p14"/>
          <p:cNvCxnSpPr>
            <a:stCxn id="312" idx="2"/>
            <a:endCxn id="301" idx="6"/>
          </p:cNvCxnSpPr>
          <p:nvPr/>
        </p:nvCxnSpPr>
        <p:spPr>
          <a:xfrm>
            <a:off x="3266874" y="2529899"/>
            <a:ext cx="2253600" cy="12606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med" w="med" type="stealth"/>
            <a:tailEnd len="med" w="med" type="stealth"/>
          </a:ln>
        </p:spPr>
      </p:cxnSp>
      <p:grpSp>
        <p:nvGrpSpPr>
          <p:cNvPr id="313" name="Google Shape;313;p14"/>
          <p:cNvGrpSpPr/>
          <p:nvPr/>
        </p:nvGrpSpPr>
        <p:grpSpPr>
          <a:xfrm>
            <a:off x="7837329" y="4605144"/>
            <a:ext cx="1595717" cy="513940"/>
            <a:chOff x="6773063" y="4637896"/>
            <a:chExt cx="1595717" cy="513940"/>
          </a:xfrm>
        </p:grpSpPr>
        <p:sp>
          <p:nvSpPr>
            <p:cNvPr id="314" name="Google Shape;314;p14"/>
            <p:cNvSpPr/>
            <p:nvPr/>
          </p:nvSpPr>
          <p:spPr>
            <a:xfrm>
              <a:off x="6773063" y="4637896"/>
              <a:ext cx="1595717" cy="513940"/>
            </a:xfrm>
            <a:prstGeom prst="bevel">
              <a:avLst>
                <a:gd fmla="val 12500" name="adj"/>
              </a:avLst>
            </a:prstGeom>
            <a:solidFill>
              <a:srgbClr val="FFD966"/>
            </a:solidFill>
            <a:ln cap="flat" cmpd="sng" w="12700">
              <a:solidFill>
                <a:srgbClr val="31538F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5" name="Google Shape;315;p14"/>
            <p:cNvSpPr txBox="1"/>
            <p:nvPr/>
          </p:nvSpPr>
          <p:spPr>
            <a:xfrm>
              <a:off x="6850643" y="4718814"/>
              <a:ext cx="1413079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16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Search Service</a:t>
              </a:r>
              <a:endParaRPr b="1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cxnSp>
        <p:nvCxnSpPr>
          <p:cNvPr id="316" name="Google Shape;316;p14"/>
          <p:cNvCxnSpPr>
            <a:endCxn id="314" idx="6"/>
          </p:cNvCxnSpPr>
          <p:nvPr/>
        </p:nvCxnSpPr>
        <p:spPr>
          <a:xfrm>
            <a:off x="7394988" y="3838044"/>
            <a:ext cx="1240200" cy="7671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317" name="Google Shape;317;p14"/>
          <p:cNvSpPr txBox="1"/>
          <p:nvPr/>
        </p:nvSpPr>
        <p:spPr>
          <a:xfrm>
            <a:off x="7660888" y="5153379"/>
            <a:ext cx="1948610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6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tracking, linking, etc.</a:t>
            </a:r>
            <a:endParaRPr/>
          </a:p>
        </p:txBody>
      </p:sp>
      <p:sp>
        <p:nvSpPr>
          <p:cNvPr id="318" name="Google Shape;318;p14"/>
          <p:cNvSpPr/>
          <p:nvPr/>
        </p:nvSpPr>
        <p:spPr>
          <a:xfrm>
            <a:off x="180936" y="1349076"/>
            <a:ext cx="1664825" cy="752093"/>
          </a:xfrm>
          <a:prstGeom prst="rect">
            <a:avLst/>
          </a:prstGeom>
          <a:solidFill>
            <a:srgbClr val="D8E2F3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9" name="Google Shape;319;p14"/>
          <p:cNvSpPr txBox="1"/>
          <p:nvPr/>
        </p:nvSpPr>
        <p:spPr>
          <a:xfrm>
            <a:off x="454381" y="1525067"/>
            <a:ext cx="1117935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raw data</a:t>
            </a:r>
            <a:endParaRPr b="1"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0" name="Google Shape;320;p14"/>
          <p:cNvSpPr/>
          <p:nvPr/>
        </p:nvSpPr>
        <p:spPr>
          <a:xfrm>
            <a:off x="333336" y="1501476"/>
            <a:ext cx="1664825" cy="752093"/>
          </a:xfrm>
          <a:prstGeom prst="rect">
            <a:avLst/>
          </a:prstGeom>
          <a:solidFill>
            <a:srgbClr val="D8E2F3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1" name="Google Shape;321;p14"/>
          <p:cNvSpPr txBox="1"/>
          <p:nvPr/>
        </p:nvSpPr>
        <p:spPr>
          <a:xfrm>
            <a:off x="606781" y="1677467"/>
            <a:ext cx="1117935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raw data</a:t>
            </a:r>
            <a:endParaRPr b="1"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2" name="Google Shape;322;p14"/>
          <p:cNvSpPr/>
          <p:nvPr/>
        </p:nvSpPr>
        <p:spPr>
          <a:xfrm>
            <a:off x="485736" y="1653876"/>
            <a:ext cx="1664825" cy="752093"/>
          </a:xfrm>
          <a:prstGeom prst="rect">
            <a:avLst/>
          </a:prstGeom>
          <a:solidFill>
            <a:srgbClr val="D8E2F3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3" name="Google Shape;323;p14"/>
          <p:cNvSpPr txBox="1"/>
          <p:nvPr/>
        </p:nvSpPr>
        <p:spPr>
          <a:xfrm>
            <a:off x="759181" y="1829867"/>
            <a:ext cx="1117935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raw data</a:t>
            </a:r>
            <a:endParaRPr b="1"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4" name="Google Shape;324;p14"/>
          <p:cNvSpPr/>
          <p:nvPr/>
        </p:nvSpPr>
        <p:spPr>
          <a:xfrm>
            <a:off x="638136" y="1806276"/>
            <a:ext cx="1664825" cy="752093"/>
          </a:xfrm>
          <a:prstGeom prst="rect">
            <a:avLst/>
          </a:prstGeom>
          <a:solidFill>
            <a:srgbClr val="D8E2F3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5" name="Google Shape;325;p14"/>
          <p:cNvSpPr txBox="1"/>
          <p:nvPr/>
        </p:nvSpPr>
        <p:spPr>
          <a:xfrm>
            <a:off x="911581" y="1982267"/>
            <a:ext cx="1117935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raw data</a:t>
            </a:r>
            <a:endParaRPr b="1"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12" name="Google Shape;312;p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731092" y="1458336"/>
            <a:ext cx="1071563" cy="1071563"/>
          </a:xfrm>
          <a:prstGeom prst="rect">
            <a:avLst/>
          </a:prstGeom>
          <a:noFill/>
          <a:ln>
            <a:noFill/>
          </a:ln>
        </p:spPr>
      </p:pic>
      <p:sp>
        <p:nvSpPr>
          <p:cNvPr id="326" name="Google Shape;326;p14"/>
          <p:cNvSpPr/>
          <p:nvPr/>
        </p:nvSpPr>
        <p:spPr>
          <a:xfrm>
            <a:off x="4211738" y="1446993"/>
            <a:ext cx="1664825" cy="752093"/>
          </a:xfrm>
          <a:prstGeom prst="rect">
            <a:avLst/>
          </a:prstGeom>
          <a:solidFill>
            <a:srgbClr val="B3C6E7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7" name="Google Shape;327;p14"/>
          <p:cNvSpPr txBox="1"/>
          <p:nvPr/>
        </p:nvSpPr>
        <p:spPr>
          <a:xfrm>
            <a:off x="4485183" y="1622984"/>
            <a:ext cx="1117935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raw data</a:t>
            </a:r>
            <a:endParaRPr b="1"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8" name="Google Shape;328;p14"/>
          <p:cNvSpPr/>
          <p:nvPr/>
        </p:nvSpPr>
        <p:spPr>
          <a:xfrm>
            <a:off x="4364138" y="1599393"/>
            <a:ext cx="1664825" cy="752093"/>
          </a:xfrm>
          <a:prstGeom prst="rect">
            <a:avLst/>
          </a:prstGeom>
          <a:solidFill>
            <a:srgbClr val="B3C6E7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9" name="Google Shape;329;p14"/>
          <p:cNvSpPr txBox="1"/>
          <p:nvPr/>
        </p:nvSpPr>
        <p:spPr>
          <a:xfrm>
            <a:off x="4637583" y="1775384"/>
            <a:ext cx="1117935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raw data</a:t>
            </a:r>
            <a:endParaRPr b="1"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0" name="Google Shape;330;p14"/>
          <p:cNvSpPr/>
          <p:nvPr/>
        </p:nvSpPr>
        <p:spPr>
          <a:xfrm>
            <a:off x="4516538" y="1751793"/>
            <a:ext cx="1664825" cy="752093"/>
          </a:xfrm>
          <a:prstGeom prst="rect">
            <a:avLst/>
          </a:prstGeom>
          <a:solidFill>
            <a:srgbClr val="B3C6E7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1" name="Google Shape;331;p14"/>
          <p:cNvSpPr txBox="1"/>
          <p:nvPr/>
        </p:nvSpPr>
        <p:spPr>
          <a:xfrm>
            <a:off x="4789983" y="1927784"/>
            <a:ext cx="1117935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raw data</a:t>
            </a:r>
            <a:endParaRPr b="1"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2" name="Google Shape;332;p14"/>
          <p:cNvSpPr/>
          <p:nvPr/>
        </p:nvSpPr>
        <p:spPr>
          <a:xfrm>
            <a:off x="4668938" y="1904193"/>
            <a:ext cx="1664825" cy="752093"/>
          </a:xfrm>
          <a:prstGeom prst="rect">
            <a:avLst/>
          </a:prstGeom>
          <a:solidFill>
            <a:srgbClr val="B3C6E7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3" name="Google Shape;333;p14"/>
          <p:cNvSpPr txBox="1"/>
          <p:nvPr/>
        </p:nvSpPr>
        <p:spPr>
          <a:xfrm>
            <a:off x="4738579" y="2080184"/>
            <a:ext cx="1525547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derived data</a:t>
            </a:r>
            <a:endParaRPr b="1"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34" name="Google Shape;334;p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765766" y="1501476"/>
            <a:ext cx="1071563" cy="1061237"/>
          </a:xfrm>
          <a:prstGeom prst="rect">
            <a:avLst/>
          </a:prstGeom>
          <a:noFill/>
          <a:ln>
            <a:noFill/>
          </a:ln>
        </p:spPr>
      </p:pic>
      <p:sp>
        <p:nvSpPr>
          <p:cNvPr id="335" name="Google Shape;335;p14"/>
          <p:cNvSpPr/>
          <p:nvPr/>
        </p:nvSpPr>
        <p:spPr>
          <a:xfrm>
            <a:off x="8263174" y="1606220"/>
            <a:ext cx="1664825" cy="752093"/>
          </a:xfrm>
          <a:prstGeom prst="rect">
            <a:avLst/>
          </a:prstGeom>
          <a:solidFill>
            <a:srgbClr val="8DA9DB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6" name="Google Shape;336;p14"/>
          <p:cNvSpPr txBox="1"/>
          <p:nvPr/>
        </p:nvSpPr>
        <p:spPr>
          <a:xfrm>
            <a:off x="8582467" y="1782211"/>
            <a:ext cx="1026243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analysis</a:t>
            </a:r>
            <a:endParaRPr b="1"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37" name="Google Shape;337;p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438981" y="1429714"/>
            <a:ext cx="1071563" cy="1071563"/>
          </a:xfrm>
          <a:prstGeom prst="rect">
            <a:avLst/>
          </a:prstGeom>
          <a:noFill/>
          <a:ln>
            <a:noFill/>
          </a:ln>
        </p:spPr>
      </p:pic>
      <p:sp>
        <p:nvSpPr>
          <p:cNvPr id="338" name="Google Shape;338;p14"/>
          <p:cNvSpPr/>
          <p:nvPr/>
        </p:nvSpPr>
        <p:spPr>
          <a:xfrm>
            <a:off x="10183828" y="2974636"/>
            <a:ext cx="1664825" cy="752093"/>
          </a:xfrm>
          <a:prstGeom prst="rect">
            <a:avLst/>
          </a:prstGeom>
          <a:solidFill>
            <a:srgbClr val="2F5496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9" name="Google Shape;339;p14"/>
          <p:cNvSpPr txBox="1"/>
          <p:nvPr/>
        </p:nvSpPr>
        <p:spPr>
          <a:xfrm>
            <a:off x="10454997" y="2974636"/>
            <a:ext cx="1122488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2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data</a:t>
            </a:r>
            <a:endParaRPr b="1" sz="2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2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products</a:t>
            </a:r>
            <a:endParaRPr b="1" sz="2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40" name="Google Shape;340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94284" y="1472613"/>
            <a:ext cx="471088" cy="4928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41" name="Google Shape;341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50684" y="1508133"/>
            <a:ext cx="471088" cy="4928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42" name="Google Shape;342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809773" y="1313394"/>
            <a:ext cx="471088" cy="4928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43" name="Google Shape;343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831613" y="3604342"/>
            <a:ext cx="471088" cy="49288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44" name="Google Shape;344;p14"/>
          <p:cNvCxnSpPr>
            <a:stCxn id="334" idx="2"/>
          </p:cNvCxnSpPr>
          <p:nvPr/>
        </p:nvCxnSpPr>
        <p:spPr>
          <a:xfrm flipH="1">
            <a:off x="5506947" y="2562713"/>
            <a:ext cx="1794600" cy="11946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med" w="med" type="stealth"/>
            <a:tailEnd len="med" w="med" type="stealth"/>
          </a:ln>
        </p:spPr>
      </p:cxnSp>
      <p:cxnSp>
        <p:nvCxnSpPr>
          <p:cNvPr id="345" name="Google Shape;345;p14"/>
          <p:cNvCxnSpPr>
            <a:stCxn id="337" idx="2"/>
            <a:endCxn id="301" idx="6"/>
          </p:cNvCxnSpPr>
          <p:nvPr/>
        </p:nvCxnSpPr>
        <p:spPr>
          <a:xfrm flipH="1">
            <a:off x="5520463" y="2501277"/>
            <a:ext cx="5454300" cy="12894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med" w="med" type="stealth"/>
            <a:tailEnd len="med" w="med" type="stealth"/>
          </a:ln>
        </p:spPr>
      </p:cxnSp>
      <p:cxnSp>
        <p:nvCxnSpPr>
          <p:cNvPr id="346" name="Google Shape;346;p14"/>
          <p:cNvCxnSpPr>
            <a:stCxn id="343" idx="1"/>
            <a:endCxn id="314" idx="6"/>
          </p:cNvCxnSpPr>
          <p:nvPr/>
        </p:nvCxnSpPr>
        <p:spPr>
          <a:xfrm flipH="1">
            <a:off x="8635313" y="3850783"/>
            <a:ext cx="2196300" cy="7545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347" name="Google Shape;347;p14"/>
          <p:cNvCxnSpPr>
            <a:endCxn id="314" idx="6"/>
          </p:cNvCxnSpPr>
          <p:nvPr/>
        </p:nvCxnSpPr>
        <p:spPr>
          <a:xfrm flipH="1">
            <a:off x="8635188" y="3377244"/>
            <a:ext cx="304800" cy="12279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348" name="Google Shape;348;p14"/>
          <p:cNvCxnSpPr/>
          <p:nvPr/>
        </p:nvCxnSpPr>
        <p:spPr>
          <a:xfrm flipH="1" rot="10800000">
            <a:off x="2242939" y="2031631"/>
            <a:ext cx="379315" cy="1"/>
          </a:xfrm>
          <a:prstGeom prst="straightConnector1">
            <a:avLst/>
          </a:prstGeom>
          <a:noFill/>
          <a:ln cap="flat" cmpd="sng" w="57150">
            <a:solidFill>
              <a:srgbClr val="FF0000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349" name="Google Shape;349;p14"/>
          <p:cNvCxnSpPr/>
          <p:nvPr/>
        </p:nvCxnSpPr>
        <p:spPr>
          <a:xfrm flipH="1" rot="10800000">
            <a:off x="3817934" y="2032963"/>
            <a:ext cx="379315" cy="1"/>
          </a:xfrm>
          <a:prstGeom prst="straightConnector1">
            <a:avLst/>
          </a:prstGeom>
          <a:noFill/>
          <a:ln cap="flat" cmpd="sng" w="57150">
            <a:solidFill>
              <a:srgbClr val="FF0000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350" name="Google Shape;350;p14"/>
          <p:cNvCxnSpPr/>
          <p:nvPr/>
        </p:nvCxnSpPr>
        <p:spPr>
          <a:xfrm flipH="1" rot="10800000">
            <a:off x="6365378" y="2101169"/>
            <a:ext cx="379315" cy="1"/>
          </a:xfrm>
          <a:prstGeom prst="straightConnector1">
            <a:avLst/>
          </a:prstGeom>
          <a:noFill/>
          <a:ln cap="flat" cmpd="sng" w="57150">
            <a:solidFill>
              <a:srgbClr val="FF0000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351" name="Google Shape;351;p14"/>
          <p:cNvCxnSpPr/>
          <p:nvPr/>
        </p:nvCxnSpPr>
        <p:spPr>
          <a:xfrm flipH="1" rot="10800000">
            <a:off x="7825444" y="2009094"/>
            <a:ext cx="379315" cy="1"/>
          </a:xfrm>
          <a:prstGeom prst="straightConnector1">
            <a:avLst/>
          </a:prstGeom>
          <a:noFill/>
          <a:ln cap="flat" cmpd="sng" w="57150">
            <a:solidFill>
              <a:srgbClr val="FF0000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352" name="Google Shape;352;p14"/>
          <p:cNvCxnSpPr/>
          <p:nvPr/>
        </p:nvCxnSpPr>
        <p:spPr>
          <a:xfrm flipH="1" rot="10800000">
            <a:off x="9930034" y="1982734"/>
            <a:ext cx="379315" cy="1"/>
          </a:xfrm>
          <a:prstGeom prst="straightConnector1">
            <a:avLst/>
          </a:prstGeom>
          <a:noFill/>
          <a:ln cap="flat" cmpd="sng" w="57150">
            <a:solidFill>
              <a:srgbClr val="FF0000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353" name="Google Shape;353;p14"/>
          <p:cNvCxnSpPr/>
          <p:nvPr/>
        </p:nvCxnSpPr>
        <p:spPr>
          <a:xfrm flipH="1" rot="-5400000">
            <a:off x="10792637" y="2737940"/>
            <a:ext cx="379315" cy="1"/>
          </a:xfrm>
          <a:prstGeom prst="straightConnector1">
            <a:avLst/>
          </a:prstGeom>
          <a:noFill/>
          <a:ln cap="flat" cmpd="sng" w="57150">
            <a:solidFill>
              <a:srgbClr val="FF0000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354" name="Google Shape;354;p14"/>
          <p:cNvSpPr txBox="1"/>
          <p:nvPr/>
        </p:nvSpPr>
        <p:spPr>
          <a:xfrm>
            <a:off x="2444092" y="763565"/>
            <a:ext cx="1596014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6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DOIP Interaction</a:t>
            </a:r>
            <a:endParaRPr/>
          </a:p>
        </p:txBody>
      </p:sp>
      <p:cxnSp>
        <p:nvCxnSpPr>
          <p:cNvPr id="355" name="Google Shape;355;p14"/>
          <p:cNvCxnSpPr>
            <a:stCxn id="354" idx="2"/>
          </p:cNvCxnSpPr>
          <p:nvPr/>
        </p:nvCxnSpPr>
        <p:spPr>
          <a:xfrm>
            <a:off x="3242099" y="1102119"/>
            <a:ext cx="706800" cy="82170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356" name="Google Shape;356;p14"/>
          <p:cNvCxnSpPr>
            <a:stCxn id="354" idx="2"/>
          </p:cNvCxnSpPr>
          <p:nvPr/>
        </p:nvCxnSpPr>
        <p:spPr>
          <a:xfrm flipH="1">
            <a:off x="2482199" y="1102119"/>
            <a:ext cx="759900" cy="85500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357" name="Google Shape;357;p14"/>
          <p:cNvSpPr/>
          <p:nvPr/>
        </p:nvSpPr>
        <p:spPr>
          <a:xfrm rot="9496067">
            <a:off x="6651579" y="1556898"/>
            <a:ext cx="263985" cy="248531"/>
          </a:xfrm>
          <a:prstGeom prst="triangle">
            <a:avLst>
              <a:gd fmla="val 50000" name="adj"/>
            </a:avLst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8" name="Google Shape;358;p14"/>
          <p:cNvSpPr txBox="1"/>
          <p:nvPr/>
        </p:nvSpPr>
        <p:spPr>
          <a:xfrm>
            <a:off x="1840523" y="5382522"/>
            <a:ext cx="8614474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major purposes: 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generate proper Handles (PIDs) according to profile using registered attributes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assign systematically PIDs to all objects and create FDOs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use DOIP in all interactions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15"/>
          <p:cNvSpPr/>
          <p:nvPr/>
        </p:nvSpPr>
        <p:spPr>
          <a:xfrm>
            <a:off x="9297083" y="3284838"/>
            <a:ext cx="2224877" cy="2597485"/>
          </a:xfrm>
          <a:prstGeom prst="can">
            <a:avLst>
              <a:gd fmla="val 25000" name="adj"/>
            </a:avLst>
          </a:prstGeom>
          <a:solidFill>
            <a:srgbClr val="B3C6E7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64" name="Google Shape;364;p15"/>
          <p:cNvGrpSpPr/>
          <p:nvPr/>
        </p:nvGrpSpPr>
        <p:grpSpPr>
          <a:xfrm>
            <a:off x="10258475" y="4341688"/>
            <a:ext cx="588623" cy="460212"/>
            <a:chOff x="9795057" y="4234658"/>
            <a:chExt cx="588623" cy="460212"/>
          </a:xfrm>
        </p:grpSpPr>
        <p:sp>
          <p:nvSpPr>
            <p:cNvPr id="365" name="Google Shape;365;p15"/>
            <p:cNvSpPr/>
            <p:nvPr/>
          </p:nvSpPr>
          <p:spPr>
            <a:xfrm>
              <a:off x="9820427" y="4234658"/>
              <a:ext cx="537883" cy="460212"/>
            </a:xfrm>
            <a:prstGeom prst="flowChartInternalStorage">
              <a:avLst/>
            </a:prstGeom>
            <a:solidFill>
              <a:srgbClr val="A8D08C"/>
            </a:solidFill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6" name="Google Shape;366;p15"/>
            <p:cNvSpPr txBox="1"/>
            <p:nvPr/>
          </p:nvSpPr>
          <p:spPr>
            <a:xfrm>
              <a:off x="9795057" y="4295487"/>
              <a:ext cx="588623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16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MDx</a:t>
              </a:r>
              <a:endParaRPr b="1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67" name="Google Shape;367;p15"/>
          <p:cNvSpPr/>
          <p:nvPr/>
        </p:nvSpPr>
        <p:spPr>
          <a:xfrm>
            <a:off x="9310254" y="684918"/>
            <a:ext cx="2224877" cy="1510961"/>
          </a:xfrm>
          <a:prstGeom prst="can">
            <a:avLst>
              <a:gd fmla="val 25000" name="adj"/>
            </a:avLst>
          </a:prstGeom>
          <a:solidFill>
            <a:srgbClr val="B3C6E7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68" name="Google Shape;368;p15"/>
          <p:cNvGrpSpPr/>
          <p:nvPr/>
        </p:nvGrpSpPr>
        <p:grpSpPr>
          <a:xfrm>
            <a:off x="10499838" y="1178307"/>
            <a:ext cx="404227" cy="376966"/>
            <a:chOff x="10542494" y="1197996"/>
            <a:chExt cx="404227" cy="376966"/>
          </a:xfrm>
        </p:grpSpPr>
        <p:sp>
          <p:nvSpPr>
            <p:cNvPr id="369" name="Google Shape;369;p15"/>
            <p:cNvSpPr/>
            <p:nvPr/>
          </p:nvSpPr>
          <p:spPr>
            <a:xfrm>
              <a:off x="10542494" y="1197996"/>
              <a:ext cx="404227" cy="342288"/>
            </a:xfrm>
            <a:prstGeom prst="pentagon">
              <a:avLst>
                <a:gd fmla="val 105146" name="hf"/>
                <a:gd fmla="val 110557" name="vf"/>
              </a:avLst>
            </a:prstGeom>
            <a:solidFill>
              <a:srgbClr val="F4B081"/>
            </a:solidFill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0" name="Google Shape;370;p15"/>
            <p:cNvSpPr txBox="1"/>
            <p:nvPr/>
          </p:nvSpPr>
          <p:spPr>
            <a:xfrm>
              <a:off x="10618275" y="1236408"/>
              <a:ext cx="292068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16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Y</a:t>
              </a:r>
              <a:endParaRPr b="1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71" name="Google Shape;371;p15"/>
          <p:cNvGrpSpPr/>
          <p:nvPr/>
        </p:nvGrpSpPr>
        <p:grpSpPr>
          <a:xfrm>
            <a:off x="10244325" y="1680181"/>
            <a:ext cx="591829" cy="460212"/>
            <a:chOff x="9725677" y="1611195"/>
            <a:chExt cx="591829" cy="460212"/>
          </a:xfrm>
        </p:grpSpPr>
        <p:sp>
          <p:nvSpPr>
            <p:cNvPr id="372" name="Google Shape;372;p15"/>
            <p:cNvSpPr/>
            <p:nvPr/>
          </p:nvSpPr>
          <p:spPr>
            <a:xfrm>
              <a:off x="9751047" y="1611195"/>
              <a:ext cx="537883" cy="460212"/>
            </a:xfrm>
            <a:prstGeom prst="flowChartInternalStorage">
              <a:avLst/>
            </a:prstGeom>
            <a:solidFill>
              <a:srgbClr val="DA86DC"/>
            </a:solidFill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3" name="Google Shape;373;p15"/>
            <p:cNvSpPr txBox="1"/>
            <p:nvPr/>
          </p:nvSpPr>
          <p:spPr>
            <a:xfrm>
              <a:off x="9725677" y="1672024"/>
              <a:ext cx="591829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16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MDy</a:t>
              </a:r>
              <a:endParaRPr b="1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74" name="Google Shape;374;p15"/>
          <p:cNvSpPr txBox="1"/>
          <p:nvPr>
            <p:ph type="ctrTitle"/>
          </p:nvPr>
        </p:nvSpPr>
        <p:spPr>
          <a:xfrm>
            <a:off x="942109" y="171144"/>
            <a:ext cx="9144000" cy="75209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lang="de-DE" sz="4000"/>
              <a:t>FDO Testbed</a:t>
            </a:r>
            <a:endParaRPr sz="4000"/>
          </a:p>
        </p:txBody>
      </p:sp>
      <p:grpSp>
        <p:nvGrpSpPr>
          <p:cNvPr id="375" name="Google Shape;375;p15"/>
          <p:cNvGrpSpPr/>
          <p:nvPr/>
        </p:nvGrpSpPr>
        <p:grpSpPr>
          <a:xfrm>
            <a:off x="10246579" y="4323377"/>
            <a:ext cx="588623" cy="460212"/>
            <a:chOff x="9795057" y="4234658"/>
            <a:chExt cx="588623" cy="460212"/>
          </a:xfrm>
        </p:grpSpPr>
        <p:sp>
          <p:nvSpPr>
            <p:cNvPr id="376" name="Google Shape;376;p15"/>
            <p:cNvSpPr/>
            <p:nvPr/>
          </p:nvSpPr>
          <p:spPr>
            <a:xfrm>
              <a:off x="9820427" y="4234658"/>
              <a:ext cx="537883" cy="460212"/>
            </a:xfrm>
            <a:prstGeom prst="flowChartInternalStorage">
              <a:avLst/>
            </a:prstGeom>
            <a:solidFill>
              <a:srgbClr val="A8D08C"/>
            </a:solidFill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7" name="Google Shape;377;p15"/>
            <p:cNvSpPr txBox="1"/>
            <p:nvPr/>
          </p:nvSpPr>
          <p:spPr>
            <a:xfrm>
              <a:off x="9795057" y="4295487"/>
              <a:ext cx="588623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16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MDx</a:t>
              </a:r>
              <a:endParaRPr b="1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78" name="Google Shape;378;p15"/>
          <p:cNvGrpSpPr/>
          <p:nvPr/>
        </p:nvGrpSpPr>
        <p:grpSpPr>
          <a:xfrm>
            <a:off x="10244325" y="1680181"/>
            <a:ext cx="591829" cy="460212"/>
            <a:chOff x="9725677" y="1611195"/>
            <a:chExt cx="591829" cy="460212"/>
          </a:xfrm>
        </p:grpSpPr>
        <p:sp>
          <p:nvSpPr>
            <p:cNvPr id="379" name="Google Shape;379;p15"/>
            <p:cNvSpPr/>
            <p:nvPr/>
          </p:nvSpPr>
          <p:spPr>
            <a:xfrm>
              <a:off x="9751047" y="1611195"/>
              <a:ext cx="537883" cy="460212"/>
            </a:xfrm>
            <a:prstGeom prst="flowChartInternalStorage">
              <a:avLst/>
            </a:prstGeom>
            <a:solidFill>
              <a:srgbClr val="DA86DC"/>
            </a:solidFill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0" name="Google Shape;380;p15"/>
            <p:cNvSpPr txBox="1"/>
            <p:nvPr/>
          </p:nvSpPr>
          <p:spPr>
            <a:xfrm>
              <a:off x="9725677" y="1672024"/>
              <a:ext cx="591829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16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MDy</a:t>
              </a:r>
              <a:endParaRPr b="1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81" name="Google Shape;381;p15"/>
          <p:cNvSpPr/>
          <p:nvPr/>
        </p:nvSpPr>
        <p:spPr>
          <a:xfrm>
            <a:off x="8350783" y="1206470"/>
            <a:ext cx="946786" cy="552325"/>
          </a:xfrm>
          <a:prstGeom prst="hexagon">
            <a:avLst>
              <a:gd fmla="val 25000" name="adj"/>
              <a:gd fmla="val 115470" name="vf"/>
            </a:avLst>
          </a:prstGeom>
          <a:solidFill>
            <a:srgbClr val="8DA9DB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2" name="Google Shape;382;p15"/>
          <p:cNvSpPr txBox="1"/>
          <p:nvPr/>
        </p:nvSpPr>
        <p:spPr>
          <a:xfrm>
            <a:off x="8481662" y="1288976"/>
            <a:ext cx="663771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Proxy</a:t>
            </a:r>
            <a:endParaRPr b="1"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3" name="Google Shape;383;p15"/>
          <p:cNvSpPr/>
          <p:nvPr/>
        </p:nvSpPr>
        <p:spPr>
          <a:xfrm>
            <a:off x="8362193" y="3958495"/>
            <a:ext cx="946786" cy="552325"/>
          </a:xfrm>
          <a:prstGeom prst="hexagon">
            <a:avLst>
              <a:gd fmla="val 25000" name="adj"/>
              <a:gd fmla="val 115470" name="vf"/>
            </a:avLst>
          </a:prstGeom>
          <a:solidFill>
            <a:srgbClr val="8DA9DB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4" name="Google Shape;384;p15"/>
          <p:cNvSpPr txBox="1"/>
          <p:nvPr/>
        </p:nvSpPr>
        <p:spPr>
          <a:xfrm>
            <a:off x="8503700" y="4020549"/>
            <a:ext cx="663771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Proxy</a:t>
            </a:r>
            <a:endParaRPr b="1"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85" name="Google Shape;385;p15"/>
          <p:cNvCxnSpPr>
            <a:stCxn id="386" idx="1"/>
            <a:endCxn id="381" idx="0"/>
          </p:cNvCxnSpPr>
          <p:nvPr/>
        </p:nvCxnSpPr>
        <p:spPr>
          <a:xfrm flipH="1">
            <a:off x="9297566" y="1328738"/>
            <a:ext cx="1199400" cy="153900"/>
          </a:xfrm>
          <a:prstGeom prst="straightConnector1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387" name="Google Shape;387;p15"/>
          <p:cNvCxnSpPr>
            <a:endCxn id="381" idx="0"/>
          </p:cNvCxnSpPr>
          <p:nvPr/>
        </p:nvCxnSpPr>
        <p:spPr>
          <a:xfrm rot="10800000">
            <a:off x="9297569" y="1482633"/>
            <a:ext cx="931800" cy="360900"/>
          </a:xfrm>
          <a:prstGeom prst="straightConnector1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388" name="Google Shape;388;p15"/>
          <p:cNvCxnSpPr/>
          <p:nvPr/>
        </p:nvCxnSpPr>
        <p:spPr>
          <a:xfrm rot="10800000">
            <a:off x="9290088" y="4227115"/>
            <a:ext cx="937600" cy="318825"/>
          </a:xfrm>
          <a:prstGeom prst="straightConnector1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389" name="Google Shape;389;p15"/>
          <p:cNvCxnSpPr/>
          <p:nvPr/>
        </p:nvCxnSpPr>
        <p:spPr>
          <a:xfrm flipH="1">
            <a:off x="9304944" y="4087009"/>
            <a:ext cx="1451519" cy="137563"/>
          </a:xfrm>
          <a:prstGeom prst="straightConnector1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390" name="Google Shape;390;p15"/>
          <p:cNvSpPr/>
          <p:nvPr/>
        </p:nvSpPr>
        <p:spPr>
          <a:xfrm>
            <a:off x="3489715" y="2116752"/>
            <a:ext cx="2224877" cy="1510961"/>
          </a:xfrm>
          <a:prstGeom prst="can">
            <a:avLst>
              <a:gd fmla="val 25000" name="adj"/>
            </a:avLst>
          </a:prstGeom>
          <a:solidFill>
            <a:srgbClr val="B3C6E7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1" name="Google Shape;391;p15"/>
          <p:cNvSpPr/>
          <p:nvPr/>
        </p:nvSpPr>
        <p:spPr>
          <a:xfrm>
            <a:off x="6139347" y="1998999"/>
            <a:ext cx="2672971" cy="1895360"/>
          </a:xfrm>
          <a:prstGeom prst="cloud">
            <a:avLst/>
          </a:prstGeom>
          <a:solidFill>
            <a:srgbClr val="FEE599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92" name="Google Shape;392;p15"/>
          <p:cNvGrpSpPr/>
          <p:nvPr/>
        </p:nvGrpSpPr>
        <p:grpSpPr>
          <a:xfrm>
            <a:off x="10496966" y="1197996"/>
            <a:ext cx="404227" cy="376966"/>
            <a:chOff x="10542494" y="1197996"/>
            <a:chExt cx="404227" cy="376966"/>
          </a:xfrm>
        </p:grpSpPr>
        <p:sp>
          <p:nvSpPr>
            <p:cNvPr id="386" name="Google Shape;386;p15"/>
            <p:cNvSpPr/>
            <p:nvPr/>
          </p:nvSpPr>
          <p:spPr>
            <a:xfrm>
              <a:off x="10542494" y="1197996"/>
              <a:ext cx="404227" cy="342288"/>
            </a:xfrm>
            <a:prstGeom prst="pentagon">
              <a:avLst>
                <a:gd fmla="val 105146" name="hf"/>
                <a:gd fmla="val 110557" name="vf"/>
              </a:avLst>
            </a:prstGeom>
            <a:solidFill>
              <a:srgbClr val="F4B081"/>
            </a:solidFill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3" name="Google Shape;393;p15"/>
            <p:cNvSpPr txBox="1"/>
            <p:nvPr/>
          </p:nvSpPr>
          <p:spPr>
            <a:xfrm>
              <a:off x="10618275" y="1236408"/>
              <a:ext cx="292068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16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Y</a:t>
              </a:r>
              <a:endParaRPr b="1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94" name="Google Shape;394;p15"/>
          <p:cNvGrpSpPr/>
          <p:nvPr/>
        </p:nvGrpSpPr>
        <p:grpSpPr>
          <a:xfrm>
            <a:off x="10744607" y="3845337"/>
            <a:ext cx="444975" cy="454755"/>
            <a:chOff x="10744607" y="3845337"/>
            <a:chExt cx="444975" cy="454755"/>
          </a:xfrm>
        </p:grpSpPr>
        <p:sp>
          <p:nvSpPr>
            <p:cNvPr id="395" name="Google Shape;395;p15"/>
            <p:cNvSpPr/>
            <p:nvPr/>
          </p:nvSpPr>
          <p:spPr>
            <a:xfrm>
              <a:off x="10744607" y="3845337"/>
              <a:ext cx="444975" cy="454755"/>
            </a:xfrm>
            <a:prstGeom prst="plaque">
              <a:avLst>
                <a:gd fmla="val 32052" name="adj"/>
              </a:avLst>
            </a:prstGeom>
            <a:solidFill>
              <a:srgbClr val="F4B081"/>
            </a:solidFill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6" name="Google Shape;396;p15"/>
            <p:cNvSpPr txBox="1"/>
            <p:nvPr/>
          </p:nvSpPr>
          <p:spPr>
            <a:xfrm>
              <a:off x="10833130" y="3903437"/>
              <a:ext cx="298480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16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X</a:t>
              </a:r>
              <a:endParaRPr b="1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97" name="Google Shape;397;p15"/>
          <p:cNvSpPr txBox="1"/>
          <p:nvPr/>
        </p:nvSpPr>
        <p:spPr>
          <a:xfrm>
            <a:off x="6365062" y="2686279"/>
            <a:ext cx="1591206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DOIP</a:t>
            </a:r>
            <a:endParaRPr b="1"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(TCP/IP or HTTP)</a:t>
            </a:r>
            <a:endParaRPr b="1"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8" name="Google Shape;398;p15"/>
          <p:cNvSpPr txBox="1"/>
          <p:nvPr/>
        </p:nvSpPr>
        <p:spPr>
          <a:xfrm>
            <a:off x="9653813" y="692662"/>
            <a:ext cx="1596078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GWDG B2SHARE</a:t>
            </a:r>
            <a:endParaRPr b="1"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9" name="Google Shape;399;p15"/>
          <p:cNvSpPr txBox="1"/>
          <p:nvPr/>
        </p:nvSpPr>
        <p:spPr>
          <a:xfrm>
            <a:off x="9784843" y="3432071"/>
            <a:ext cx="1334020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CSC B2SHARE</a:t>
            </a:r>
            <a:endParaRPr b="1"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0" name="Google Shape;400;p15"/>
          <p:cNvSpPr txBox="1"/>
          <p:nvPr/>
        </p:nvSpPr>
        <p:spPr>
          <a:xfrm>
            <a:off x="4103581" y="2127682"/>
            <a:ext cx="917367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CORDRA</a:t>
            </a:r>
            <a:endParaRPr b="1"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01" name="Google Shape;401;p15"/>
          <p:cNvGrpSpPr/>
          <p:nvPr/>
        </p:nvGrpSpPr>
        <p:grpSpPr>
          <a:xfrm>
            <a:off x="10743332" y="3854677"/>
            <a:ext cx="444975" cy="454755"/>
            <a:chOff x="10744607" y="3845337"/>
            <a:chExt cx="444975" cy="454755"/>
          </a:xfrm>
        </p:grpSpPr>
        <p:sp>
          <p:nvSpPr>
            <p:cNvPr id="402" name="Google Shape;402;p15"/>
            <p:cNvSpPr/>
            <p:nvPr/>
          </p:nvSpPr>
          <p:spPr>
            <a:xfrm>
              <a:off x="10744607" y="3845337"/>
              <a:ext cx="444975" cy="454755"/>
            </a:xfrm>
            <a:prstGeom prst="plaque">
              <a:avLst>
                <a:gd fmla="val 32052" name="adj"/>
              </a:avLst>
            </a:prstGeom>
            <a:solidFill>
              <a:srgbClr val="F4B081"/>
            </a:solidFill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3" name="Google Shape;403;p15"/>
            <p:cNvSpPr txBox="1"/>
            <p:nvPr/>
          </p:nvSpPr>
          <p:spPr>
            <a:xfrm>
              <a:off x="10833130" y="3903437"/>
              <a:ext cx="298480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16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X</a:t>
              </a:r>
              <a:endParaRPr b="1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404" name="Google Shape;404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706276" y="6354065"/>
            <a:ext cx="471088" cy="49288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05" name="Google Shape;405;p15"/>
          <p:cNvGrpSpPr/>
          <p:nvPr/>
        </p:nvGrpSpPr>
        <p:grpSpPr>
          <a:xfrm>
            <a:off x="3764405" y="1055864"/>
            <a:ext cx="1595717" cy="513940"/>
            <a:chOff x="3829808" y="4127236"/>
            <a:chExt cx="1595717" cy="513940"/>
          </a:xfrm>
        </p:grpSpPr>
        <p:sp>
          <p:nvSpPr>
            <p:cNvPr id="406" name="Google Shape;406;p15"/>
            <p:cNvSpPr/>
            <p:nvPr/>
          </p:nvSpPr>
          <p:spPr>
            <a:xfrm>
              <a:off x="3829808" y="4127236"/>
              <a:ext cx="1595717" cy="513940"/>
            </a:xfrm>
            <a:prstGeom prst="bevel">
              <a:avLst>
                <a:gd fmla="val 12500" name="adj"/>
              </a:avLst>
            </a:prstGeom>
            <a:solidFill>
              <a:srgbClr val="FFD966"/>
            </a:solidFill>
            <a:ln cap="flat" cmpd="sng" w="12700">
              <a:solidFill>
                <a:srgbClr val="31538F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7" name="Google Shape;407;p15"/>
            <p:cNvSpPr txBox="1"/>
            <p:nvPr/>
          </p:nvSpPr>
          <p:spPr>
            <a:xfrm>
              <a:off x="3907388" y="4208154"/>
              <a:ext cx="1448025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16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Handle Service</a:t>
              </a:r>
              <a:endParaRPr b="1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08" name="Google Shape;408;p15"/>
          <p:cNvGrpSpPr/>
          <p:nvPr/>
        </p:nvGrpSpPr>
        <p:grpSpPr>
          <a:xfrm>
            <a:off x="4791941" y="2581176"/>
            <a:ext cx="591829" cy="460212"/>
            <a:chOff x="9725677" y="1611195"/>
            <a:chExt cx="591829" cy="460212"/>
          </a:xfrm>
        </p:grpSpPr>
        <p:sp>
          <p:nvSpPr>
            <p:cNvPr id="409" name="Google Shape;409;p15"/>
            <p:cNvSpPr/>
            <p:nvPr/>
          </p:nvSpPr>
          <p:spPr>
            <a:xfrm>
              <a:off x="9751047" y="1611195"/>
              <a:ext cx="537883" cy="460212"/>
            </a:xfrm>
            <a:prstGeom prst="flowChartInternalStorage">
              <a:avLst/>
            </a:prstGeom>
            <a:solidFill>
              <a:srgbClr val="DA86DC"/>
            </a:solidFill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0" name="Google Shape;410;p15"/>
            <p:cNvSpPr txBox="1"/>
            <p:nvPr/>
          </p:nvSpPr>
          <p:spPr>
            <a:xfrm>
              <a:off x="9725677" y="1672024"/>
              <a:ext cx="591829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16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MDy</a:t>
              </a:r>
              <a:endParaRPr b="1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11" name="Google Shape;411;p15"/>
          <p:cNvGrpSpPr/>
          <p:nvPr/>
        </p:nvGrpSpPr>
        <p:grpSpPr>
          <a:xfrm>
            <a:off x="4224984" y="2636379"/>
            <a:ext cx="404227" cy="376966"/>
            <a:chOff x="10542494" y="1197996"/>
            <a:chExt cx="404227" cy="376966"/>
          </a:xfrm>
        </p:grpSpPr>
        <p:sp>
          <p:nvSpPr>
            <p:cNvPr id="412" name="Google Shape;412;p15"/>
            <p:cNvSpPr/>
            <p:nvPr/>
          </p:nvSpPr>
          <p:spPr>
            <a:xfrm>
              <a:off x="10542494" y="1197996"/>
              <a:ext cx="404227" cy="342288"/>
            </a:xfrm>
            <a:prstGeom prst="pentagon">
              <a:avLst>
                <a:gd fmla="val 105146" name="hf"/>
                <a:gd fmla="val 110557" name="vf"/>
              </a:avLst>
            </a:prstGeom>
            <a:solidFill>
              <a:srgbClr val="F4B081"/>
            </a:solidFill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3" name="Google Shape;413;p15"/>
            <p:cNvSpPr txBox="1"/>
            <p:nvPr/>
          </p:nvSpPr>
          <p:spPr>
            <a:xfrm>
              <a:off x="10618275" y="1236408"/>
              <a:ext cx="292068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16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Y</a:t>
              </a:r>
              <a:endParaRPr b="1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14" name="Google Shape;414;p15"/>
          <p:cNvGrpSpPr/>
          <p:nvPr/>
        </p:nvGrpSpPr>
        <p:grpSpPr>
          <a:xfrm>
            <a:off x="4633129" y="3103500"/>
            <a:ext cx="588623" cy="460212"/>
            <a:chOff x="9795057" y="4234658"/>
            <a:chExt cx="588623" cy="460212"/>
          </a:xfrm>
        </p:grpSpPr>
        <p:sp>
          <p:nvSpPr>
            <p:cNvPr id="415" name="Google Shape;415;p15"/>
            <p:cNvSpPr/>
            <p:nvPr/>
          </p:nvSpPr>
          <p:spPr>
            <a:xfrm>
              <a:off x="9820427" y="4234658"/>
              <a:ext cx="537883" cy="460212"/>
            </a:xfrm>
            <a:prstGeom prst="flowChartInternalStorage">
              <a:avLst/>
            </a:prstGeom>
            <a:solidFill>
              <a:srgbClr val="A8D08C"/>
            </a:solidFill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6" name="Google Shape;416;p15"/>
            <p:cNvSpPr txBox="1"/>
            <p:nvPr/>
          </p:nvSpPr>
          <p:spPr>
            <a:xfrm>
              <a:off x="9795057" y="4295487"/>
              <a:ext cx="588623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16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MDx</a:t>
              </a:r>
              <a:endParaRPr b="1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17" name="Google Shape;417;p15"/>
          <p:cNvGrpSpPr/>
          <p:nvPr/>
        </p:nvGrpSpPr>
        <p:grpSpPr>
          <a:xfrm>
            <a:off x="4023208" y="3090457"/>
            <a:ext cx="444975" cy="454755"/>
            <a:chOff x="10744607" y="3845337"/>
            <a:chExt cx="444975" cy="454755"/>
          </a:xfrm>
        </p:grpSpPr>
        <p:sp>
          <p:nvSpPr>
            <p:cNvPr id="418" name="Google Shape;418;p15"/>
            <p:cNvSpPr/>
            <p:nvPr/>
          </p:nvSpPr>
          <p:spPr>
            <a:xfrm>
              <a:off x="10744607" y="3845337"/>
              <a:ext cx="444975" cy="454755"/>
            </a:xfrm>
            <a:prstGeom prst="plaque">
              <a:avLst>
                <a:gd fmla="val 32052" name="adj"/>
              </a:avLst>
            </a:prstGeom>
            <a:solidFill>
              <a:srgbClr val="F4B081"/>
            </a:solidFill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9" name="Google Shape;419;p15"/>
            <p:cNvSpPr txBox="1"/>
            <p:nvPr/>
          </p:nvSpPr>
          <p:spPr>
            <a:xfrm>
              <a:off x="10833130" y="3903437"/>
              <a:ext cx="298480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16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X</a:t>
              </a:r>
              <a:endParaRPr b="1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20" name="Google Shape;420;p15"/>
          <p:cNvSpPr/>
          <p:nvPr/>
        </p:nvSpPr>
        <p:spPr>
          <a:xfrm>
            <a:off x="5364480" y="1449855"/>
            <a:ext cx="2980267" cy="1354305"/>
          </a:xfrm>
          <a:custGeom>
            <a:rect b="b" l="l" r="r" t="t"/>
            <a:pathLst>
              <a:path extrusionOk="0" h="1354305" w="2980267">
                <a:moveTo>
                  <a:pt x="2980267" y="6412"/>
                </a:moveTo>
                <a:cubicBezTo>
                  <a:pt x="2771987" y="-6006"/>
                  <a:pt x="2563707" y="-18424"/>
                  <a:pt x="2377440" y="155425"/>
                </a:cubicBezTo>
                <a:cubicBezTo>
                  <a:pt x="2191173" y="329274"/>
                  <a:pt x="2258907" y="849692"/>
                  <a:pt x="1862667" y="1049505"/>
                </a:cubicBezTo>
                <a:cubicBezTo>
                  <a:pt x="1466427" y="1249318"/>
                  <a:pt x="733213" y="1301811"/>
                  <a:pt x="0" y="1354305"/>
                </a:cubicBezTo>
              </a:path>
            </a:pathLst>
          </a:cu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1" name="Google Shape;421;p15"/>
          <p:cNvSpPr/>
          <p:nvPr/>
        </p:nvSpPr>
        <p:spPr>
          <a:xfrm flipH="1" rot="10800000">
            <a:off x="5203378" y="3324054"/>
            <a:ext cx="3170522" cy="935243"/>
          </a:xfrm>
          <a:custGeom>
            <a:rect b="b" l="l" r="r" t="t"/>
            <a:pathLst>
              <a:path extrusionOk="0" h="1354305" w="2980267">
                <a:moveTo>
                  <a:pt x="2980267" y="6412"/>
                </a:moveTo>
                <a:cubicBezTo>
                  <a:pt x="2771987" y="-6006"/>
                  <a:pt x="2563707" y="-18424"/>
                  <a:pt x="2377440" y="155425"/>
                </a:cubicBezTo>
                <a:cubicBezTo>
                  <a:pt x="2191173" y="329274"/>
                  <a:pt x="2258907" y="849692"/>
                  <a:pt x="1862667" y="1049505"/>
                </a:cubicBezTo>
                <a:cubicBezTo>
                  <a:pt x="1466427" y="1249318"/>
                  <a:pt x="733213" y="1301811"/>
                  <a:pt x="0" y="1354305"/>
                </a:cubicBezTo>
              </a:path>
            </a:pathLst>
          </a:cu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22" name="Google Shape;422;p15"/>
          <p:cNvCxnSpPr>
            <a:stCxn id="400" idx="0"/>
            <a:endCxn id="406" idx="2"/>
          </p:cNvCxnSpPr>
          <p:nvPr/>
        </p:nvCxnSpPr>
        <p:spPr>
          <a:xfrm rot="10800000">
            <a:off x="4562264" y="1569682"/>
            <a:ext cx="0" cy="558000"/>
          </a:xfrm>
          <a:prstGeom prst="straightConnector1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423" name="Google Shape;423;p15"/>
          <p:cNvCxnSpPr/>
          <p:nvPr/>
        </p:nvCxnSpPr>
        <p:spPr>
          <a:xfrm flipH="1">
            <a:off x="4496824" y="1582515"/>
            <a:ext cx="1" cy="557878"/>
          </a:xfrm>
          <a:prstGeom prst="straightConnector1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424" name="Google Shape;424;p15"/>
          <p:cNvSpPr/>
          <p:nvPr/>
        </p:nvSpPr>
        <p:spPr>
          <a:xfrm flipH="1" rot="10800000">
            <a:off x="7976542" y="1441113"/>
            <a:ext cx="386499" cy="2799760"/>
          </a:xfrm>
          <a:custGeom>
            <a:rect b="b" l="l" r="r" t="t"/>
            <a:pathLst>
              <a:path extrusionOk="0" h="2799760" w="386499">
                <a:moveTo>
                  <a:pt x="386499" y="0"/>
                </a:moveTo>
                <a:cubicBezTo>
                  <a:pt x="193249" y="450129"/>
                  <a:pt x="0" y="900259"/>
                  <a:pt x="0" y="1366886"/>
                </a:cubicBezTo>
                <a:cubicBezTo>
                  <a:pt x="0" y="1833513"/>
                  <a:pt x="193249" y="2316636"/>
                  <a:pt x="386499" y="2799760"/>
                </a:cubicBezTo>
              </a:path>
            </a:pathLst>
          </a:custGeom>
          <a:noFill/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25" name="Google Shape;425;p15"/>
          <p:cNvGrpSpPr/>
          <p:nvPr/>
        </p:nvGrpSpPr>
        <p:grpSpPr>
          <a:xfrm>
            <a:off x="9830266" y="5063280"/>
            <a:ext cx="591829" cy="460212"/>
            <a:chOff x="9725677" y="1611195"/>
            <a:chExt cx="591829" cy="460212"/>
          </a:xfrm>
        </p:grpSpPr>
        <p:sp>
          <p:nvSpPr>
            <p:cNvPr id="426" name="Google Shape;426;p15"/>
            <p:cNvSpPr/>
            <p:nvPr/>
          </p:nvSpPr>
          <p:spPr>
            <a:xfrm>
              <a:off x="9751047" y="1611195"/>
              <a:ext cx="537883" cy="460212"/>
            </a:xfrm>
            <a:prstGeom prst="flowChartInternalStorage">
              <a:avLst/>
            </a:prstGeom>
            <a:solidFill>
              <a:srgbClr val="DA86DC"/>
            </a:solidFill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7" name="Google Shape;427;p15"/>
            <p:cNvSpPr txBox="1"/>
            <p:nvPr/>
          </p:nvSpPr>
          <p:spPr>
            <a:xfrm>
              <a:off x="9725677" y="1672024"/>
              <a:ext cx="591829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16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MDy</a:t>
              </a:r>
              <a:endParaRPr b="1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28" name="Google Shape;428;p15"/>
          <p:cNvGrpSpPr/>
          <p:nvPr/>
        </p:nvGrpSpPr>
        <p:grpSpPr>
          <a:xfrm>
            <a:off x="10743477" y="5111603"/>
            <a:ext cx="404227" cy="376966"/>
            <a:chOff x="10542494" y="1197996"/>
            <a:chExt cx="404227" cy="376966"/>
          </a:xfrm>
        </p:grpSpPr>
        <p:sp>
          <p:nvSpPr>
            <p:cNvPr id="429" name="Google Shape;429;p15"/>
            <p:cNvSpPr/>
            <p:nvPr/>
          </p:nvSpPr>
          <p:spPr>
            <a:xfrm>
              <a:off x="10542494" y="1197996"/>
              <a:ext cx="404227" cy="342288"/>
            </a:xfrm>
            <a:prstGeom prst="pentagon">
              <a:avLst>
                <a:gd fmla="val 105146" name="hf"/>
                <a:gd fmla="val 110557" name="vf"/>
              </a:avLst>
            </a:prstGeom>
            <a:solidFill>
              <a:srgbClr val="F4B081"/>
            </a:solidFill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0" name="Google Shape;430;p15"/>
            <p:cNvSpPr txBox="1"/>
            <p:nvPr/>
          </p:nvSpPr>
          <p:spPr>
            <a:xfrm>
              <a:off x="10618275" y="1236408"/>
              <a:ext cx="292068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16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Y</a:t>
              </a:r>
              <a:endParaRPr b="1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cxnSp>
        <p:nvCxnSpPr>
          <p:cNvPr id="431" name="Google Shape;431;p15"/>
          <p:cNvCxnSpPr>
            <a:stCxn id="383" idx="0"/>
          </p:cNvCxnSpPr>
          <p:nvPr/>
        </p:nvCxnSpPr>
        <p:spPr>
          <a:xfrm>
            <a:off x="9308979" y="4234657"/>
            <a:ext cx="1533300" cy="926700"/>
          </a:xfrm>
          <a:prstGeom prst="straightConnector1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432" name="Google Shape;432;p15"/>
          <p:cNvCxnSpPr>
            <a:stCxn id="383" idx="0"/>
            <a:endCxn id="426" idx="0"/>
          </p:cNvCxnSpPr>
          <p:nvPr/>
        </p:nvCxnSpPr>
        <p:spPr>
          <a:xfrm>
            <a:off x="9308979" y="4234657"/>
            <a:ext cx="815700" cy="828600"/>
          </a:xfrm>
          <a:prstGeom prst="straightConnector1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433" name="Google Shape;433;p15"/>
          <p:cNvSpPr txBox="1"/>
          <p:nvPr/>
        </p:nvSpPr>
        <p:spPr>
          <a:xfrm>
            <a:off x="559164" y="4952768"/>
            <a:ext cx="7547737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major purposes: 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show how DOIP can be used to easily connect repositories of different types even if some are not FAIR compliant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developing the proxy cost about 1 week 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7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p16"/>
          <p:cNvSpPr/>
          <p:nvPr/>
        </p:nvSpPr>
        <p:spPr>
          <a:xfrm>
            <a:off x="3489715" y="2116752"/>
            <a:ext cx="2224877" cy="1510961"/>
          </a:xfrm>
          <a:prstGeom prst="can">
            <a:avLst>
              <a:gd fmla="val 25000" name="adj"/>
            </a:avLst>
          </a:prstGeom>
          <a:solidFill>
            <a:srgbClr val="B3C6E7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9" name="Google Shape;439;p16"/>
          <p:cNvSpPr/>
          <p:nvPr/>
        </p:nvSpPr>
        <p:spPr>
          <a:xfrm>
            <a:off x="6139347" y="1998999"/>
            <a:ext cx="2672971" cy="1895360"/>
          </a:xfrm>
          <a:prstGeom prst="cloud">
            <a:avLst/>
          </a:prstGeom>
          <a:solidFill>
            <a:srgbClr val="FEE599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0" name="Google Shape;440;p16"/>
          <p:cNvSpPr/>
          <p:nvPr/>
        </p:nvSpPr>
        <p:spPr>
          <a:xfrm>
            <a:off x="5362525" y="1449855"/>
            <a:ext cx="2980267" cy="1354305"/>
          </a:xfrm>
          <a:custGeom>
            <a:rect b="b" l="l" r="r" t="t"/>
            <a:pathLst>
              <a:path extrusionOk="0" h="1354305" w="2980267">
                <a:moveTo>
                  <a:pt x="2980267" y="6412"/>
                </a:moveTo>
                <a:cubicBezTo>
                  <a:pt x="2771987" y="-6006"/>
                  <a:pt x="2563707" y="-18424"/>
                  <a:pt x="2377440" y="155425"/>
                </a:cubicBezTo>
                <a:cubicBezTo>
                  <a:pt x="2191173" y="329274"/>
                  <a:pt x="2258907" y="849692"/>
                  <a:pt x="1862667" y="1049505"/>
                </a:cubicBezTo>
                <a:cubicBezTo>
                  <a:pt x="1466427" y="1249318"/>
                  <a:pt x="733213" y="1301811"/>
                  <a:pt x="0" y="1354305"/>
                </a:cubicBezTo>
              </a:path>
            </a:pathLst>
          </a:cu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1" name="Google Shape;441;p16"/>
          <p:cNvSpPr/>
          <p:nvPr/>
        </p:nvSpPr>
        <p:spPr>
          <a:xfrm flipH="1" rot="10800000">
            <a:off x="5203378" y="3324054"/>
            <a:ext cx="3170522" cy="935243"/>
          </a:xfrm>
          <a:custGeom>
            <a:rect b="b" l="l" r="r" t="t"/>
            <a:pathLst>
              <a:path extrusionOk="0" h="1354305" w="2980267">
                <a:moveTo>
                  <a:pt x="2980267" y="6412"/>
                </a:moveTo>
                <a:cubicBezTo>
                  <a:pt x="2771987" y="-6006"/>
                  <a:pt x="2563707" y="-18424"/>
                  <a:pt x="2377440" y="155425"/>
                </a:cubicBezTo>
                <a:cubicBezTo>
                  <a:pt x="2191173" y="329274"/>
                  <a:pt x="2258907" y="849692"/>
                  <a:pt x="1862667" y="1049505"/>
                </a:cubicBezTo>
                <a:cubicBezTo>
                  <a:pt x="1466427" y="1249318"/>
                  <a:pt x="733213" y="1301811"/>
                  <a:pt x="0" y="1354305"/>
                </a:cubicBezTo>
              </a:path>
            </a:pathLst>
          </a:cu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2" name="Google Shape;442;p16"/>
          <p:cNvSpPr/>
          <p:nvPr/>
        </p:nvSpPr>
        <p:spPr>
          <a:xfrm>
            <a:off x="9297083" y="3416816"/>
            <a:ext cx="2224877" cy="1510961"/>
          </a:xfrm>
          <a:prstGeom prst="can">
            <a:avLst>
              <a:gd fmla="val 25000" name="adj"/>
            </a:avLst>
          </a:prstGeom>
          <a:solidFill>
            <a:srgbClr val="B3C6E7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43" name="Google Shape;443;p16"/>
          <p:cNvGrpSpPr/>
          <p:nvPr/>
        </p:nvGrpSpPr>
        <p:grpSpPr>
          <a:xfrm>
            <a:off x="10258475" y="4341688"/>
            <a:ext cx="588623" cy="460212"/>
            <a:chOff x="9795057" y="4234658"/>
            <a:chExt cx="588623" cy="460212"/>
          </a:xfrm>
        </p:grpSpPr>
        <p:sp>
          <p:nvSpPr>
            <p:cNvPr id="444" name="Google Shape;444;p16"/>
            <p:cNvSpPr/>
            <p:nvPr/>
          </p:nvSpPr>
          <p:spPr>
            <a:xfrm>
              <a:off x="9820427" y="4234658"/>
              <a:ext cx="537883" cy="460212"/>
            </a:xfrm>
            <a:prstGeom prst="flowChartInternalStorage">
              <a:avLst/>
            </a:prstGeom>
            <a:solidFill>
              <a:srgbClr val="A8D08C"/>
            </a:solidFill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5" name="Google Shape;445;p16"/>
            <p:cNvSpPr txBox="1"/>
            <p:nvPr/>
          </p:nvSpPr>
          <p:spPr>
            <a:xfrm>
              <a:off x="9795057" y="4295487"/>
              <a:ext cx="588623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16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MDx</a:t>
              </a:r>
              <a:endParaRPr b="1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46" name="Google Shape;446;p16"/>
          <p:cNvSpPr/>
          <p:nvPr/>
        </p:nvSpPr>
        <p:spPr>
          <a:xfrm>
            <a:off x="9310254" y="684918"/>
            <a:ext cx="2224877" cy="1510961"/>
          </a:xfrm>
          <a:prstGeom prst="can">
            <a:avLst>
              <a:gd fmla="val 25000" name="adj"/>
            </a:avLst>
          </a:prstGeom>
          <a:solidFill>
            <a:srgbClr val="B3C6E7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47" name="Google Shape;447;p16"/>
          <p:cNvGrpSpPr/>
          <p:nvPr/>
        </p:nvGrpSpPr>
        <p:grpSpPr>
          <a:xfrm>
            <a:off x="10499838" y="1178307"/>
            <a:ext cx="404227" cy="376966"/>
            <a:chOff x="10542494" y="1197996"/>
            <a:chExt cx="404227" cy="376966"/>
          </a:xfrm>
        </p:grpSpPr>
        <p:sp>
          <p:nvSpPr>
            <p:cNvPr id="448" name="Google Shape;448;p16"/>
            <p:cNvSpPr/>
            <p:nvPr/>
          </p:nvSpPr>
          <p:spPr>
            <a:xfrm>
              <a:off x="10542494" y="1197996"/>
              <a:ext cx="404227" cy="342288"/>
            </a:xfrm>
            <a:prstGeom prst="pentagon">
              <a:avLst>
                <a:gd fmla="val 105146" name="hf"/>
                <a:gd fmla="val 110557" name="vf"/>
              </a:avLst>
            </a:prstGeom>
            <a:solidFill>
              <a:srgbClr val="F4B081"/>
            </a:solidFill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9" name="Google Shape;449;p16"/>
            <p:cNvSpPr txBox="1"/>
            <p:nvPr/>
          </p:nvSpPr>
          <p:spPr>
            <a:xfrm>
              <a:off x="10618275" y="1236408"/>
              <a:ext cx="292068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16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Y</a:t>
              </a:r>
              <a:endParaRPr b="1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50" name="Google Shape;450;p16"/>
          <p:cNvGrpSpPr/>
          <p:nvPr/>
        </p:nvGrpSpPr>
        <p:grpSpPr>
          <a:xfrm>
            <a:off x="10244325" y="1680181"/>
            <a:ext cx="591829" cy="460212"/>
            <a:chOff x="9725677" y="1611195"/>
            <a:chExt cx="591829" cy="460212"/>
          </a:xfrm>
        </p:grpSpPr>
        <p:sp>
          <p:nvSpPr>
            <p:cNvPr id="451" name="Google Shape;451;p16"/>
            <p:cNvSpPr/>
            <p:nvPr/>
          </p:nvSpPr>
          <p:spPr>
            <a:xfrm>
              <a:off x="9751047" y="1611195"/>
              <a:ext cx="537883" cy="460212"/>
            </a:xfrm>
            <a:prstGeom prst="flowChartInternalStorage">
              <a:avLst/>
            </a:prstGeom>
            <a:solidFill>
              <a:srgbClr val="DA86DC"/>
            </a:solidFill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2" name="Google Shape;452;p16"/>
            <p:cNvSpPr txBox="1"/>
            <p:nvPr/>
          </p:nvSpPr>
          <p:spPr>
            <a:xfrm>
              <a:off x="9725677" y="1672024"/>
              <a:ext cx="591829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16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MDy</a:t>
              </a:r>
              <a:endParaRPr b="1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53" name="Google Shape;453;p16"/>
          <p:cNvSpPr txBox="1"/>
          <p:nvPr>
            <p:ph type="ctrTitle"/>
          </p:nvPr>
        </p:nvSpPr>
        <p:spPr>
          <a:xfrm>
            <a:off x="942109" y="171144"/>
            <a:ext cx="9144000" cy="75209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lang="de-DE" sz="4000"/>
              <a:t>FDO Testbed Next Step</a:t>
            </a:r>
            <a:endParaRPr sz="4000"/>
          </a:p>
        </p:txBody>
      </p:sp>
      <p:grpSp>
        <p:nvGrpSpPr>
          <p:cNvPr id="454" name="Google Shape;454;p16"/>
          <p:cNvGrpSpPr/>
          <p:nvPr/>
        </p:nvGrpSpPr>
        <p:grpSpPr>
          <a:xfrm>
            <a:off x="10246579" y="4323377"/>
            <a:ext cx="588623" cy="460212"/>
            <a:chOff x="9795057" y="4234658"/>
            <a:chExt cx="588623" cy="460212"/>
          </a:xfrm>
        </p:grpSpPr>
        <p:sp>
          <p:nvSpPr>
            <p:cNvPr id="455" name="Google Shape;455;p16"/>
            <p:cNvSpPr/>
            <p:nvPr/>
          </p:nvSpPr>
          <p:spPr>
            <a:xfrm>
              <a:off x="9820427" y="4234658"/>
              <a:ext cx="537883" cy="460212"/>
            </a:xfrm>
            <a:prstGeom prst="flowChartInternalStorage">
              <a:avLst/>
            </a:prstGeom>
            <a:solidFill>
              <a:srgbClr val="A8D08C"/>
            </a:solidFill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6" name="Google Shape;456;p16"/>
            <p:cNvSpPr txBox="1"/>
            <p:nvPr/>
          </p:nvSpPr>
          <p:spPr>
            <a:xfrm>
              <a:off x="9795057" y="4295487"/>
              <a:ext cx="588623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16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MDx</a:t>
              </a:r>
              <a:endParaRPr b="1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57" name="Google Shape;457;p16"/>
          <p:cNvGrpSpPr/>
          <p:nvPr/>
        </p:nvGrpSpPr>
        <p:grpSpPr>
          <a:xfrm>
            <a:off x="10244325" y="1680181"/>
            <a:ext cx="591829" cy="460212"/>
            <a:chOff x="9725677" y="1611195"/>
            <a:chExt cx="591829" cy="460212"/>
          </a:xfrm>
        </p:grpSpPr>
        <p:sp>
          <p:nvSpPr>
            <p:cNvPr id="458" name="Google Shape;458;p16"/>
            <p:cNvSpPr/>
            <p:nvPr/>
          </p:nvSpPr>
          <p:spPr>
            <a:xfrm>
              <a:off x="9751047" y="1611195"/>
              <a:ext cx="537883" cy="460212"/>
            </a:xfrm>
            <a:prstGeom prst="flowChartInternalStorage">
              <a:avLst/>
            </a:prstGeom>
            <a:solidFill>
              <a:srgbClr val="DA86DC"/>
            </a:solidFill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9" name="Google Shape;459;p16"/>
            <p:cNvSpPr txBox="1"/>
            <p:nvPr/>
          </p:nvSpPr>
          <p:spPr>
            <a:xfrm>
              <a:off x="9725677" y="1672024"/>
              <a:ext cx="591829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16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MDy</a:t>
              </a:r>
              <a:endParaRPr b="1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60" name="Google Shape;460;p16"/>
          <p:cNvSpPr/>
          <p:nvPr/>
        </p:nvSpPr>
        <p:spPr>
          <a:xfrm>
            <a:off x="8350783" y="1206470"/>
            <a:ext cx="946786" cy="552325"/>
          </a:xfrm>
          <a:prstGeom prst="hexagon">
            <a:avLst>
              <a:gd fmla="val 25000" name="adj"/>
              <a:gd fmla="val 115470" name="vf"/>
            </a:avLst>
          </a:prstGeom>
          <a:solidFill>
            <a:srgbClr val="8DA9DB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1" name="Google Shape;461;p16"/>
          <p:cNvSpPr txBox="1"/>
          <p:nvPr/>
        </p:nvSpPr>
        <p:spPr>
          <a:xfrm>
            <a:off x="8481662" y="1288976"/>
            <a:ext cx="663771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Proxy</a:t>
            </a:r>
            <a:endParaRPr b="1"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2" name="Google Shape;462;p16"/>
          <p:cNvSpPr/>
          <p:nvPr/>
        </p:nvSpPr>
        <p:spPr>
          <a:xfrm>
            <a:off x="8362193" y="3958495"/>
            <a:ext cx="946786" cy="552325"/>
          </a:xfrm>
          <a:prstGeom prst="hexagon">
            <a:avLst>
              <a:gd fmla="val 25000" name="adj"/>
              <a:gd fmla="val 115470" name="vf"/>
            </a:avLst>
          </a:prstGeom>
          <a:solidFill>
            <a:srgbClr val="8DA9DB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3" name="Google Shape;463;p16"/>
          <p:cNvSpPr txBox="1"/>
          <p:nvPr/>
        </p:nvSpPr>
        <p:spPr>
          <a:xfrm>
            <a:off x="8503700" y="4020549"/>
            <a:ext cx="663771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Proxy</a:t>
            </a:r>
            <a:endParaRPr b="1"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64" name="Google Shape;464;p16"/>
          <p:cNvCxnSpPr>
            <a:stCxn id="465" idx="1"/>
            <a:endCxn id="460" idx="0"/>
          </p:cNvCxnSpPr>
          <p:nvPr/>
        </p:nvCxnSpPr>
        <p:spPr>
          <a:xfrm flipH="1">
            <a:off x="9297566" y="1328738"/>
            <a:ext cx="1199400" cy="153900"/>
          </a:xfrm>
          <a:prstGeom prst="straightConnector1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466" name="Google Shape;466;p16"/>
          <p:cNvCxnSpPr>
            <a:endCxn id="460" idx="0"/>
          </p:cNvCxnSpPr>
          <p:nvPr/>
        </p:nvCxnSpPr>
        <p:spPr>
          <a:xfrm rot="10800000">
            <a:off x="9297569" y="1482633"/>
            <a:ext cx="931800" cy="360900"/>
          </a:xfrm>
          <a:prstGeom prst="straightConnector1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467" name="Google Shape;467;p16"/>
          <p:cNvCxnSpPr/>
          <p:nvPr/>
        </p:nvCxnSpPr>
        <p:spPr>
          <a:xfrm rot="10800000">
            <a:off x="9290088" y="4227115"/>
            <a:ext cx="937600" cy="318825"/>
          </a:xfrm>
          <a:prstGeom prst="straightConnector1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468" name="Google Shape;468;p16"/>
          <p:cNvCxnSpPr/>
          <p:nvPr/>
        </p:nvCxnSpPr>
        <p:spPr>
          <a:xfrm flipH="1">
            <a:off x="9304944" y="4087009"/>
            <a:ext cx="1451519" cy="137563"/>
          </a:xfrm>
          <a:prstGeom prst="straightConnector1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grpSp>
        <p:nvGrpSpPr>
          <p:cNvPr id="469" name="Google Shape;469;p16"/>
          <p:cNvGrpSpPr/>
          <p:nvPr/>
        </p:nvGrpSpPr>
        <p:grpSpPr>
          <a:xfrm>
            <a:off x="10496966" y="1197996"/>
            <a:ext cx="404227" cy="376966"/>
            <a:chOff x="10542494" y="1197996"/>
            <a:chExt cx="404227" cy="376966"/>
          </a:xfrm>
        </p:grpSpPr>
        <p:sp>
          <p:nvSpPr>
            <p:cNvPr id="465" name="Google Shape;465;p16"/>
            <p:cNvSpPr/>
            <p:nvPr/>
          </p:nvSpPr>
          <p:spPr>
            <a:xfrm>
              <a:off x="10542494" y="1197996"/>
              <a:ext cx="404227" cy="342288"/>
            </a:xfrm>
            <a:prstGeom prst="pentagon">
              <a:avLst>
                <a:gd fmla="val 105146" name="hf"/>
                <a:gd fmla="val 110557" name="vf"/>
              </a:avLst>
            </a:prstGeom>
            <a:solidFill>
              <a:srgbClr val="F4B081"/>
            </a:solidFill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0" name="Google Shape;470;p16"/>
            <p:cNvSpPr txBox="1"/>
            <p:nvPr/>
          </p:nvSpPr>
          <p:spPr>
            <a:xfrm>
              <a:off x="10618275" y="1236408"/>
              <a:ext cx="292068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16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Y</a:t>
              </a:r>
              <a:endParaRPr b="1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71" name="Google Shape;471;p16"/>
          <p:cNvGrpSpPr/>
          <p:nvPr/>
        </p:nvGrpSpPr>
        <p:grpSpPr>
          <a:xfrm>
            <a:off x="10744607" y="3845337"/>
            <a:ext cx="444975" cy="454755"/>
            <a:chOff x="10744607" y="3845337"/>
            <a:chExt cx="444975" cy="454755"/>
          </a:xfrm>
        </p:grpSpPr>
        <p:sp>
          <p:nvSpPr>
            <p:cNvPr id="472" name="Google Shape;472;p16"/>
            <p:cNvSpPr/>
            <p:nvPr/>
          </p:nvSpPr>
          <p:spPr>
            <a:xfrm>
              <a:off x="10744607" y="3845337"/>
              <a:ext cx="444975" cy="454755"/>
            </a:xfrm>
            <a:prstGeom prst="plaque">
              <a:avLst>
                <a:gd fmla="val 32052" name="adj"/>
              </a:avLst>
            </a:prstGeom>
            <a:solidFill>
              <a:srgbClr val="F4B081"/>
            </a:solidFill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3" name="Google Shape;473;p16"/>
            <p:cNvSpPr txBox="1"/>
            <p:nvPr/>
          </p:nvSpPr>
          <p:spPr>
            <a:xfrm>
              <a:off x="10833130" y="3903437"/>
              <a:ext cx="298480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16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X</a:t>
              </a:r>
              <a:endParaRPr b="1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74" name="Google Shape;474;p16"/>
          <p:cNvSpPr txBox="1"/>
          <p:nvPr/>
        </p:nvSpPr>
        <p:spPr>
          <a:xfrm>
            <a:off x="6549348" y="2674791"/>
            <a:ext cx="1591206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DOIP</a:t>
            </a:r>
            <a:endParaRPr b="1"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(TCP/IP or HTTP)</a:t>
            </a:r>
            <a:endParaRPr b="1"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5" name="Google Shape;475;p16"/>
          <p:cNvSpPr txBox="1"/>
          <p:nvPr/>
        </p:nvSpPr>
        <p:spPr>
          <a:xfrm>
            <a:off x="9653813" y="692662"/>
            <a:ext cx="1596078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GWDG B2SHARE</a:t>
            </a:r>
            <a:endParaRPr b="1"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6" name="Google Shape;476;p16"/>
          <p:cNvSpPr txBox="1"/>
          <p:nvPr/>
        </p:nvSpPr>
        <p:spPr>
          <a:xfrm>
            <a:off x="9784843" y="3432071"/>
            <a:ext cx="1334020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CSC B2SHARE</a:t>
            </a:r>
            <a:endParaRPr b="1"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7" name="Google Shape;477;p16"/>
          <p:cNvSpPr txBox="1"/>
          <p:nvPr/>
        </p:nvSpPr>
        <p:spPr>
          <a:xfrm>
            <a:off x="4103581" y="2127682"/>
            <a:ext cx="917367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CORDRA</a:t>
            </a:r>
            <a:endParaRPr b="1"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78" name="Google Shape;478;p16"/>
          <p:cNvGrpSpPr/>
          <p:nvPr/>
        </p:nvGrpSpPr>
        <p:grpSpPr>
          <a:xfrm>
            <a:off x="10743332" y="3854677"/>
            <a:ext cx="444975" cy="454755"/>
            <a:chOff x="10744607" y="3845337"/>
            <a:chExt cx="444975" cy="454755"/>
          </a:xfrm>
        </p:grpSpPr>
        <p:sp>
          <p:nvSpPr>
            <p:cNvPr id="479" name="Google Shape;479;p16"/>
            <p:cNvSpPr/>
            <p:nvPr/>
          </p:nvSpPr>
          <p:spPr>
            <a:xfrm>
              <a:off x="10744607" y="3845337"/>
              <a:ext cx="444975" cy="454755"/>
            </a:xfrm>
            <a:prstGeom prst="plaque">
              <a:avLst>
                <a:gd fmla="val 32052" name="adj"/>
              </a:avLst>
            </a:prstGeom>
            <a:solidFill>
              <a:srgbClr val="F4B081"/>
            </a:solidFill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0" name="Google Shape;480;p16"/>
            <p:cNvSpPr txBox="1"/>
            <p:nvPr/>
          </p:nvSpPr>
          <p:spPr>
            <a:xfrm>
              <a:off x="10833130" y="3903437"/>
              <a:ext cx="298480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16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X</a:t>
              </a:r>
              <a:endParaRPr b="1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481" name="Google Shape;481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706276" y="6354065"/>
            <a:ext cx="471088" cy="49288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82" name="Google Shape;482;p16"/>
          <p:cNvGrpSpPr/>
          <p:nvPr/>
        </p:nvGrpSpPr>
        <p:grpSpPr>
          <a:xfrm>
            <a:off x="3764405" y="1055864"/>
            <a:ext cx="1595717" cy="513940"/>
            <a:chOff x="3829808" y="4127236"/>
            <a:chExt cx="1595717" cy="513940"/>
          </a:xfrm>
        </p:grpSpPr>
        <p:sp>
          <p:nvSpPr>
            <p:cNvPr id="483" name="Google Shape;483;p16"/>
            <p:cNvSpPr/>
            <p:nvPr/>
          </p:nvSpPr>
          <p:spPr>
            <a:xfrm>
              <a:off x="3829808" y="4127236"/>
              <a:ext cx="1595717" cy="513940"/>
            </a:xfrm>
            <a:prstGeom prst="bevel">
              <a:avLst>
                <a:gd fmla="val 12500" name="adj"/>
              </a:avLst>
            </a:prstGeom>
            <a:solidFill>
              <a:srgbClr val="FFD966"/>
            </a:solidFill>
            <a:ln cap="flat" cmpd="sng" w="12700">
              <a:solidFill>
                <a:srgbClr val="31538F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4" name="Google Shape;484;p16"/>
            <p:cNvSpPr txBox="1"/>
            <p:nvPr/>
          </p:nvSpPr>
          <p:spPr>
            <a:xfrm>
              <a:off x="3907388" y="4208154"/>
              <a:ext cx="1448025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16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Handle Service</a:t>
              </a:r>
              <a:endParaRPr b="1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cxnSp>
        <p:nvCxnSpPr>
          <p:cNvPr id="485" name="Google Shape;485;p16"/>
          <p:cNvCxnSpPr>
            <a:stCxn id="477" idx="0"/>
            <a:endCxn id="483" idx="2"/>
          </p:cNvCxnSpPr>
          <p:nvPr/>
        </p:nvCxnSpPr>
        <p:spPr>
          <a:xfrm rot="10800000">
            <a:off x="4562264" y="1569682"/>
            <a:ext cx="0" cy="558000"/>
          </a:xfrm>
          <a:prstGeom prst="straightConnector1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486" name="Google Shape;486;p16"/>
          <p:cNvCxnSpPr/>
          <p:nvPr/>
        </p:nvCxnSpPr>
        <p:spPr>
          <a:xfrm flipH="1">
            <a:off x="4496824" y="1582515"/>
            <a:ext cx="1" cy="557878"/>
          </a:xfrm>
          <a:prstGeom prst="straightConnector1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pic>
        <p:nvPicPr>
          <p:cNvPr id="487" name="Google Shape;487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13969" y="1187299"/>
            <a:ext cx="471088" cy="492882"/>
          </a:xfrm>
          <a:prstGeom prst="rect">
            <a:avLst/>
          </a:prstGeom>
          <a:noFill/>
          <a:ln>
            <a:noFill/>
          </a:ln>
        </p:spPr>
      </p:pic>
      <p:pic>
        <p:nvPicPr>
          <p:cNvPr id="488" name="Google Shape;488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00291" y="3988216"/>
            <a:ext cx="471088" cy="492882"/>
          </a:xfrm>
          <a:prstGeom prst="rect">
            <a:avLst/>
          </a:prstGeom>
          <a:noFill/>
          <a:ln>
            <a:noFill/>
          </a:ln>
        </p:spPr>
      </p:pic>
      <p:pic>
        <p:nvPicPr>
          <p:cNvPr id="489" name="Google Shape;489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752243" y="3077613"/>
            <a:ext cx="471088" cy="49288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0" name="Google Shape;490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03379" y="2507591"/>
            <a:ext cx="471088" cy="49288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91" name="Google Shape;491;p16"/>
          <p:cNvCxnSpPr/>
          <p:nvPr/>
        </p:nvCxnSpPr>
        <p:spPr>
          <a:xfrm flipH="1">
            <a:off x="4600198" y="3627713"/>
            <a:ext cx="1" cy="307760"/>
          </a:xfrm>
          <a:prstGeom prst="straightConnector1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pic>
        <p:nvPicPr>
          <p:cNvPr id="492" name="Google Shape;492;p1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103788" y="3935473"/>
            <a:ext cx="996729" cy="952430"/>
          </a:xfrm>
          <a:prstGeom prst="rect">
            <a:avLst/>
          </a:prstGeom>
          <a:noFill/>
          <a:ln>
            <a:noFill/>
          </a:ln>
        </p:spPr>
      </p:pic>
      <p:pic>
        <p:nvPicPr>
          <p:cNvPr id="493" name="Google Shape;493;p1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581178" y="4841513"/>
            <a:ext cx="2041948" cy="152946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94" name="Google Shape;494;p16"/>
          <p:cNvCxnSpPr/>
          <p:nvPr/>
        </p:nvCxnSpPr>
        <p:spPr>
          <a:xfrm flipH="1">
            <a:off x="4605872" y="4841513"/>
            <a:ext cx="8550" cy="242536"/>
          </a:xfrm>
          <a:prstGeom prst="straightConnector1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495" name="Google Shape;495;p16"/>
          <p:cNvSpPr txBox="1"/>
          <p:nvPr>
            <p:ph idx="1" type="subTitle"/>
          </p:nvPr>
        </p:nvSpPr>
        <p:spPr>
          <a:xfrm>
            <a:off x="356315" y="3526983"/>
            <a:ext cx="3114509" cy="28270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de-DE"/>
              <a:t>Task: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/>
              <a:t>create real canonical FDOs</a:t>
            </a:r>
            <a:endParaRPr sz="2000"/>
          </a:p>
          <a:p>
            <a:pPr indent="-342900" lvl="0" marL="3429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/>
              <a:t>select an atomic configuration as basis</a:t>
            </a:r>
            <a:endParaRPr sz="2000"/>
          </a:p>
          <a:p>
            <a:pPr indent="-342900" lvl="0" marL="3429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/>
              <a:t>extend the curren demo and add an R-based computation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9" name="Shape 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Google Shape;500;p17"/>
          <p:cNvSpPr/>
          <p:nvPr/>
        </p:nvSpPr>
        <p:spPr>
          <a:xfrm>
            <a:off x="9297083" y="3416816"/>
            <a:ext cx="2224877" cy="1510961"/>
          </a:xfrm>
          <a:prstGeom prst="can">
            <a:avLst>
              <a:gd fmla="val 25000" name="adj"/>
            </a:avLst>
          </a:prstGeom>
          <a:solidFill>
            <a:srgbClr val="B3C6E7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01" name="Google Shape;501;p17"/>
          <p:cNvGrpSpPr/>
          <p:nvPr/>
        </p:nvGrpSpPr>
        <p:grpSpPr>
          <a:xfrm>
            <a:off x="10258475" y="4341688"/>
            <a:ext cx="588623" cy="460212"/>
            <a:chOff x="9795057" y="4234658"/>
            <a:chExt cx="588623" cy="460212"/>
          </a:xfrm>
        </p:grpSpPr>
        <p:sp>
          <p:nvSpPr>
            <p:cNvPr id="502" name="Google Shape;502;p17"/>
            <p:cNvSpPr/>
            <p:nvPr/>
          </p:nvSpPr>
          <p:spPr>
            <a:xfrm>
              <a:off x="9820427" y="4234658"/>
              <a:ext cx="537883" cy="460212"/>
            </a:xfrm>
            <a:prstGeom prst="flowChartInternalStorage">
              <a:avLst/>
            </a:prstGeom>
            <a:solidFill>
              <a:srgbClr val="A8D08C"/>
            </a:solidFill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3" name="Google Shape;503;p17"/>
            <p:cNvSpPr txBox="1"/>
            <p:nvPr/>
          </p:nvSpPr>
          <p:spPr>
            <a:xfrm>
              <a:off x="9795057" y="4295487"/>
              <a:ext cx="588623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16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MDx</a:t>
              </a:r>
              <a:endParaRPr b="1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04" name="Google Shape;504;p17"/>
          <p:cNvSpPr/>
          <p:nvPr/>
        </p:nvSpPr>
        <p:spPr>
          <a:xfrm>
            <a:off x="9310254" y="684918"/>
            <a:ext cx="2224877" cy="1510961"/>
          </a:xfrm>
          <a:prstGeom prst="can">
            <a:avLst>
              <a:gd fmla="val 25000" name="adj"/>
            </a:avLst>
          </a:prstGeom>
          <a:solidFill>
            <a:srgbClr val="B3C6E7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05" name="Google Shape;505;p17"/>
          <p:cNvGrpSpPr/>
          <p:nvPr/>
        </p:nvGrpSpPr>
        <p:grpSpPr>
          <a:xfrm>
            <a:off x="10499838" y="1178307"/>
            <a:ext cx="404227" cy="376966"/>
            <a:chOff x="10542494" y="1197996"/>
            <a:chExt cx="404227" cy="376966"/>
          </a:xfrm>
        </p:grpSpPr>
        <p:sp>
          <p:nvSpPr>
            <p:cNvPr id="506" name="Google Shape;506;p17"/>
            <p:cNvSpPr/>
            <p:nvPr/>
          </p:nvSpPr>
          <p:spPr>
            <a:xfrm>
              <a:off x="10542494" y="1197996"/>
              <a:ext cx="404227" cy="342288"/>
            </a:xfrm>
            <a:prstGeom prst="pentagon">
              <a:avLst>
                <a:gd fmla="val 105146" name="hf"/>
                <a:gd fmla="val 110557" name="vf"/>
              </a:avLst>
            </a:prstGeom>
            <a:solidFill>
              <a:srgbClr val="F4B081"/>
            </a:solidFill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7" name="Google Shape;507;p17"/>
            <p:cNvSpPr txBox="1"/>
            <p:nvPr/>
          </p:nvSpPr>
          <p:spPr>
            <a:xfrm>
              <a:off x="10618275" y="1236408"/>
              <a:ext cx="292068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16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Y</a:t>
              </a:r>
              <a:endParaRPr b="1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08" name="Google Shape;508;p17"/>
          <p:cNvGrpSpPr/>
          <p:nvPr/>
        </p:nvGrpSpPr>
        <p:grpSpPr>
          <a:xfrm>
            <a:off x="10244325" y="1680181"/>
            <a:ext cx="591829" cy="460212"/>
            <a:chOff x="9725677" y="1611195"/>
            <a:chExt cx="591829" cy="460212"/>
          </a:xfrm>
        </p:grpSpPr>
        <p:sp>
          <p:nvSpPr>
            <p:cNvPr id="509" name="Google Shape;509;p17"/>
            <p:cNvSpPr/>
            <p:nvPr/>
          </p:nvSpPr>
          <p:spPr>
            <a:xfrm>
              <a:off x="9751047" y="1611195"/>
              <a:ext cx="537883" cy="460212"/>
            </a:xfrm>
            <a:prstGeom prst="flowChartInternalStorage">
              <a:avLst/>
            </a:prstGeom>
            <a:solidFill>
              <a:srgbClr val="DA86DC"/>
            </a:solidFill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0" name="Google Shape;510;p17"/>
            <p:cNvSpPr txBox="1"/>
            <p:nvPr/>
          </p:nvSpPr>
          <p:spPr>
            <a:xfrm>
              <a:off x="9725677" y="1672024"/>
              <a:ext cx="591829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16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MDy</a:t>
              </a:r>
              <a:endParaRPr b="1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11" name="Google Shape;511;p17"/>
          <p:cNvSpPr txBox="1"/>
          <p:nvPr>
            <p:ph type="ctrTitle"/>
          </p:nvPr>
        </p:nvSpPr>
        <p:spPr>
          <a:xfrm>
            <a:off x="942109" y="171144"/>
            <a:ext cx="9144000" cy="75209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lang="de-DE" sz="4000"/>
              <a:t>FDO Testbed Next</a:t>
            </a:r>
            <a:endParaRPr sz="4000"/>
          </a:p>
        </p:txBody>
      </p:sp>
      <p:grpSp>
        <p:nvGrpSpPr>
          <p:cNvPr id="512" name="Google Shape;512;p17"/>
          <p:cNvGrpSpPr/>
          <p:nvPr/>
        </p:nvGrpSpPr>
        <p:grpSpPr>
          <a:xfrm>
            <a:off x="10246579" y="4323377"/>
            <a:ext cx="588623" cy="460212"/>
            <a:chOff x="9795057" y="4234658"/>
            <a:chExt cx="588623" cy="460212"/>
          </a:xfrm>
        </p:grpSpPr>
        <p:sp>
          <p:nvSpPr>
            <p:cNvPr id="513" name="Google Shape;513;p17"/>
            <p:cNvSpPr/>
            <p:nvPr/>
          </p:nvSpPr>
          <p:spPr>
            <a:xfrm>
              <a:off x="9820427" y="4234658"/>
              <a:ext cx="537883" cy="460212"/>
            </a:xfrm>
            <a:prstGeom prst="flowChartInternalStorage">
              <a:avLst/>
            </a:prstGeom>
            <a:solidFill>
              <a:srgbClr val="A8D08C"/>
            </a:solidFill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4" name="Google Shape;514;p17"/>
            <p:cNvSpPr txBox="1"/>
            <p:nvPr/>
          </p:nvSpPr>
          <p:spPr>
            <a:xfrm>
              <a:off x="9795057" y="4295487"/>
              <a:ext cx="588623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16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MDx</a:t>
              </a:r>
              <a:endParaRPr b="1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15" name="Google Shape;515;p17"/>
          <p:cNvGrpSpPr/>
          <p:nvPr/>
        </p:nvGrpSpPr>
        <p:grpSpPr>
          <a:xfrm>
            <a:off x="10244325" y="1680181"/>
            <a:ext cx="591829" cy="460212"/>
            <a:chOff x="9725677" y="1611195"/>
            <a:chExt cx="591829" cy="460212"/>
          </a:xfrm>
        </p:grpSpPr>
        <p:sp>
          <p:nvSpPr>
            <p:cNvPr id="516" name="Google Shape;516;p17"/>
            <p:cNvSpPr/>
            <p:nvPr/>
          </p:nvSpPr>
          <p:spPr>
            <a:xfrm>
              <a:off x="9751047" y="1611195"/>
              <a:ext cx="537883" cy="460212"/>
            </a:xfrm>
            <a:prstGeom prst="flowChartInternalStorage">
              <a:avLst/>
            </a:prstGeom>
            <a:solidFill>
              <a:srgbClr val="DA86DC"/>
            </a:solidFill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7" name="Google Shape;517;p17"/>
            <p:cNvSpPr txBox="1"/>
            <p:nvPr/>
          </p:nvSpPr>
          <p:spPr>
            <a:xfrm>
              <a:off x="9725677" y="1672024"/>
              <a:ext cx="591829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16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MDy</a:t>
              </a:r>
              <a:endParaRPr b="1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18" name="Google Shape;518;p17"/>
          <p:cNvSpPr/>
          <p:nvPr/>
        </p:nvSpPr>
        <p:spPr>
          <a:xfrm>
            <a:off x="8350783" y="1206470"/>
            <a:ext cx="946786" cy="552325"/>
          </a:xfrm>
          <a:prstGeom prst="hexagon">
            <a:avLst>
              <a:gd fmla="val 25000" name="adj"/>
              <a:gd fmla="val 115470" name="vf"/>
            </a:avLst>
          </a:prstGeom>
          <a:solidFill>
            <a:srgbClr val="8DA9DB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9" name="Google Shape;519;p17"/>
          <p:cNvSpPr txBox="1"/>
          <p:nvPr/>
        </p:nvSpPr>
        <p:spPr>
          <a:xfrm>
            <a:off x="8481662" y="1288976"/>
            <a:ext cx="663771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Proxy</a:t>
            </a:r>
            <a:endParaRPr b="1"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0" name="Google Shape;520;p17"/>
          <p:cNvSpPr/>
          <p:nvPr/>
        </p:nvSpPr>
        <p:spPr>
          <a:xfrm>
            <a:off x="8362193" y="3958495"/>
            <a:ext cx="946786" cy="552325"/>
          </a:xfrm>
          <a:prstGeom prst="hexagon">
            <a:avLst>
              <a:gd fmla="val 25000" name="adj"/>
              <a:gd fmla="val 115470" name="vf"/>
            </a:avLst>
          </a:prstGeom>
          <a:solidFill>
            <a:srgbClr val="8DA9DB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1" name="Google Shape;521;p17"/>
          <p:cNvSpPr txBox="1"/>
          <p:nvPr/>
        </p:nvSpPr>
        <p:spPr>
          <a:xfrm>
            <a:off x="8503700" y="4020549"/>
            <a:ext cx="663771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Proxy</a:t>
            </a:r>
            <a:endParaRPr b="1"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22" name="Google Shape;522;p17"/>
          <p:cNvCxnSpPr>
            <a:stCxn id="523" idx="1"/>
            <a:endCxn id="518" idx="0"/>
          </p:cNvCxnSpPr>
          <p:nvPr/>
        </p:nvCxnSpPr>
        <p:spPr>
          <a:xfrm flipH="1">
            <a:off x="9297566" y="1328738"/>
            <a:ext cx="1199400" cy="153900"/>
          </a:xfrm>
          <a:prstGeom prst="straightConnector1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524" name="Google Shape;524;p17"/>
          <p:cNvCxnSpPr>
            <a:endCxn id="518" idx="0"/>
          </p:cNvCxnSpPr>
          <p:nvPr/>
        </p:nvCxnSpPr>
        <p:spPr>
          <a:xfrm rot="10800000">
            <a:off x="9297569" y="1482633"/>
            <a:ext cx="931800" cy="360900"/>
          </a:xfrm>
          <a:prstGeom prst="straightConnector1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525" name="Google Shape;525;p17"/>
          <p:cNvCxnSpPr/>
          <p:nvPr/>
        </p:nvCxnSpPr>
        <p:spPr>
          <a:xfrm rot="10800000">
            <a:off x="9290088" y="4227115"/>
            <a:ext cx="937600" cy="318825"/>
          </a:xfrm>
          <a:prstGeom prst="straightConnector1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526" name="Google Shape;526;p17"/>
          <p:cNvCxnSpPr/>
          <p:nvPr/>
        </p:nvCxnSpPr>
        <p:spPr>
          <a:xfrm flipH="1">
            <a:off x="9304944" y="4087009"/>
            <a:ext cx="1451519" cy="137563"/>
          </a:xfrm>
          <a:prstGeom prst="straightConnector1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527" name="Google Shape;527;p17"/>
          <p:cNvSpPr/>
          <p:nvPr/>
        </p:nvSpPr>
        <p:spPr>
          <a:xfrm>
            <a:off x="3489715" y="2116752"/>
            <a:ext cx="2224877" cy="1510961"/>
          </a:xfrm>
          <a:prstGeom prst="can">
            <a:avLst>
              <a:gd fmla="val 25000" name="adj"/>
            </a:avLst>
          </a:prstGeom>
          <a:solidFill>
            <a:srgbClr val="B3C6E7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8" name="Google Shape;528;p17"/>
          <p:cNvSpPr/>
          <p:nvPr/>
        </p:nvSpPr>
        <p:spPr>
          <a:xfrm>
            <a:off x="6139347" y="1998999"/>
            <a:ext cx="2672971" cy="1895360"/>
          </a:xfrm>
          <a:prstGeom prst="cloud">
            <a:avLst/>
          </a:prstGeom>
          <a:solidFill>
            <a:srgbClr val="FEE599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29" name="Google Shape;529;p17"/>
          <p:cNvGrpSpPr/>
          <p:nvPr/>
        </p:nvGrpSpPr>
        <p:grpSpPr>
          <a:xfrm>
            <a:off x="10496966" y="1197996"/>
            <a:ext cx="404227" cy="376966"/>
            <a:chOff x="10542494" y="1197996"/>
            <a:chExt cx="404227" cy="376966"/>
          </a:xfrm>
        </p:grpSpPr>
        <p:sp>
          <p:nvSpPr>
            <p:cNvPr id="523" name="Google Shape;523;p17"/>
            <p:cNvSpPr/>
            <p:nvPr/>
          </p:nvSpPr>
          <p:spPr>
            <a:xfrm>
              <a:off x="10542494" y="1197996"/>
              <a:ext cx="404227" cy="342288"/>
            </a:xfrm>
            <a:prstGeom prst="pentagon">
              <a:avLst>
                <a:gd fmla="val 105146" name="hf"/>
                <a:gd fmla="val 110557" name="vf"/>
              </a:avLst>
            </a:prstGeom>
            <a:solidFill>
              <a:srgbClr val="F4B081"/>
            </a:solidFill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0" name="Google Shape;530;p17"/>
            <p:cNvSpPr txBox="1"/>
            <p:nvPr/>
          </p:nvSpPr>
          <p:spPr>
            <a:xfrm>
              <a:off x="10618275" y="1236408"/>
              <a:ext cx="292068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16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Y</a:t>
              </a:r>
              <a:endParaRPr b="1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31" name="Google Shape;531;p17"/>
          <p:cNvGrpSpPr/>
          <p:nvPr/>
        </p:nvGrpSpPr>
        <p:grpSpPr>
          <a:xfrm>
            <a:off x="10744607" y="3845337"/>
            <a:ext cx="444975" cy="454755"/>
            <a:chOff x="10744607" y="3845337"/>
            <a:chExt cx="444975" cy="454755"/>
          </a:xfrm>
        </p:grpSpPr>
        <p:sp>
          <p:nvSpPr>
            <p:cNvPr id="532" name="Google Shape;532;p17"/>
            <p:cNvSpPr/>
            <p:nvPr/>
          </p:nvSpPr>
          <p:spPr>
            <a:xfrm>
              <a:off x="10744607" y="3845337"/>
              <a:ext cx="444975" cy="454755"/>
            </a:xfrm>
            <a:prstGeom prst="plaque">
              <a:avLst>
                <a:gd fmla="val 32052" name="adj"/>
              </a:avLst>
            </a:prstGeom>
            <a:solidFill>
              <a:srgbClr val="F4B081"/>
            </a:solidFill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3" name="Google Shape;533;p17"/>
            <p:cNvSpPr txBox="1"/>
            <p:nvPr/>
          </p:nvSpPr>
          <p:spPr>
            <a:xfrm>
              <a:off x="10833130" y="3903437"/>
              <a:ext cx="298480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16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X</a:t>
              </a:r>
              <a:endParaRPr b="1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34" name="Google Shape;534;p17"/>
          <p:cNvSpPr txBox="1"/>
          <p:nvPr/>
        </p:nvSpPr>
        <p:spPr>
          <a:xfrm>
            <a:off x="6549348" y="2674791"/>
            <a:ext cx="1591206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DOIP</a:t>
            </a:r>
            <a:endParaRPr b="1"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(TCP/IP or HTTP)</a:t>
            </a:r>
            <a:endParaRPr b="1"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5" name="Google Shape;535;p17"/>
          <p:cNvSpPr txBox="1"/>
          <p:nvPr/>
        </p:nvSpPr>
        <p:spPr>
          <a:xfrm>
            <a:off x="9653813" y="692662"/>
            <a:ext cx="1596078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GWDG B2SHARE</a:t>
            </a:r>
            <a:endParaRPr b="1"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6" name="Google Shape;536;p17"/>
          <p:cNvSpPr txBox="1"/>
          <p:nvPr/>
        </p:nvSpPr>
        <p:spPr>
          <a:xfrm>
            <a:off x="9784843" y="3432071"/>
            <a:ext cx="1334020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CSC B2SHARE</a:t>
            </a:r>
            <a:endParaRPr b="1"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7" name="Google Shape;537;p17"/>
          <p:cNvSpPr txBox="1"/>
          <p:nvPr/>
        </p:nvSpPr>
        <p:spPr>
          <a:xfrm>
            <a:off x="4103581" y="2127682"/>
            <a:ext cx="917367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CORDRA</a:t>
            </a:r>
            <a:endParaRPr b="1"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38" name="Google Shape;538;p17"/>
          <p:cNvGrpSpPr/>
          <p:nvPr/>
        </p:nvGrpSpPr>
        <p:grpSpPr>
          <a:xfrm>
            <a:off x="10743332" y="3854677"/>
            <a:ext cx="444975" cy="454755"/>
            <a:chOff x="10744607" y="3845337"/>
            <a:chExt cx="444975" cy="454755"/>
          </a:xfrm>
        </p:grpSpPr>
        <p:sp>
          <p:nvSpPr>
            <p:cNvPr id="539" name="Google Shape;539;p17"/>
            <p:cNvSpPr/>
            <p:nvPr/>
          </p:nvSpPr>
          <p:spPr>
            <a:xfrm>
              <a:off x="10744607" y="3845337"/>
              <a:ext cx="444975" cy="454755"/>
            </a:xfrm>
            <a:prstGeom prst="plaque">
              <a:avLst>
                <a:gd fmla="val 32052" name="adj"/>
              </a:avLst>
            </a:prstGeom>
            <a:solidFill>
              <a:srgbClr val="F4B081"/>
            </a:solidFill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0" name="Google Shape;540;p17"/>
            <p:cNvSpPr txBox="1"/>
            <p:nvPr/>
          </p:nvSpPr>
          <p:spPr>
            <a:xfrm>
              <a:off x="10833130" y="3903437"/>
              <a:ext cx="298480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16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X</a:t>
              </a:r>
              <a:endParaRPr b="1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541" name="Google Shape;541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706276" y="6354065"/>
            <a:ext cx="471088" cy="49288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42" name="Google Shape;542;p17"/>
          <p:cNvGrpSpPr/>
          <p:nvPr/>
        </p:nvGrpSpPr>
        <p:grpSpPr>
          <a:xfrm>
            <a:off x="3764405" y="1055864"/>
            <a:ext cx="1595717" cy="513940"/>
            <a:chOff x="3829808" y="4127236"/>
            <a:chExt cx="1595717" cy="513940"/>
          </a:xfrm>
        </p:grpSpPr>
        <p:sp>
          <p:nvSpPr>
            <p:cNvPr id="543" name="Google Shape;543;p17"/>
            <p:cNvSpPr/>
            <p:nvPr/>
          </p:nvSpPr>
          <p:spPr>
            <a:xfrm>
              <a:off x="3829808" y="4127236"/>
              <a:ext cx="1595717" cy="513940"/>
            </a:xfrm>
            <a:prstGeom prst="bevel">
              <a:avLst>
                <a:gd fmla="val 12500" name="adj"/>
              </a:avLst>
            </a:prstGeom>
            <a:solidFill>
              <a:srgbClr val="FFD966"/>
            </a:solidFill>
            <a:ln cap="flat" cmpd="sng" w="12700">
              <a:solidFill>
                <a:srgbClr val="31538F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4" name="Google Shape;544;p17"/>
            <p:cNvSpPr txBox="1"/>
            <p:nvPr/>
          </p:nvSpPr>
          <p:spPr>
            <a:xfrm>
              <a:off x="3907388" y="4208154"/>
              <a:ext cx="1448025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16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Handle Service</a:t>
              </a:r>
              <a:endParaRPr b="1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cxnSp>
        <p:nvCxnSpPr>
          <p:cNvPr id="545" name="Google Shape;545;p17"/>
          <p:cNvCxnSpPr>
            <a:stCxn id="537" idx="0"/>
            <a:endCxn id="543" idx="2"/>
          </p:cNvCxnSpPr>
          <p:nvPr/>
        </p:nvCxnSpPr>
        <p:spPr>
          <a:xfrm rot="10800000">
            <a:off x="4562264" y="1569682"/>
            <a:ext cx="0" cy="558000"/>
          </a:xfrm>
          <a:prstGeom prst="straightConnector1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546" name="Google Shape;546;p17"/>
          <p:cNvCxnSpPr/>
          <p:nvPr/>
        </p:nvCxnSpPr>
        <p:spPr>
          <a:xfrm flipH="1">
            <a:off x="4496824" y="1582515"/>
            <a:ext cx="1" cy="557878"/>
          </a:xfrm>
          <a:prstGeom prst="straightConnector1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pic>
        <p:nvPicPr>
          <p:cNvPr id="547" name="Google Shape;547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13969" y="1187299"/>
            <a:ext cx="471088" cy="492882"/>
          </a:xfrm>
          <a:prstGeom prst="rect">
            <a:avLst/>
          </a:prstGeom>
          <a:noFill/>
          <a:ln>
            <a:noFill/>
          </a:ln>
        </p:spPr>
      </p:pic>
      <p:pic>
        <p:nvPicPr>
          <p:cNvPr id="548" name="Google Shape;548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00291" y="3988216"/>
            <a:ext cx="471088" cy="492882"/>
          </a:xfrm>
          <a:prstGeom prst="rect">
            <a:avLst/>
          </a:prstGeom>
          <a:noFill/>
          <a:ln>
            <a:noFill/>
          </a:ln>
        </p:spPr>
      </p:pic>
      <p:pic>
        <p:nvPicPr>
          <p:cNvPr id="549" name="Google Shape;549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754198" y="3077613"/>
            <a:ext cx="471088" cy="492882"/>
          </a:xfrm>
          <a:prstGeom prst="rect">
            <a:avLst/>
          </a:prstGeom>
          <a:noFill/>
          <a:ln>
            <a:noFill/>
          </a:ln>
        </p:spPr>
      </p:pic>
      <p:pic>
        <p:nvPicPr>
          <p:cNvPr id="550" name="Google Shape;550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05334" y="2507591"/>
            <a:ext cx="471088" cy="492882"/>
          </a:xfrm>
          <a:prstGeom prst="rect">
            <a:avLst/>
          </a:prstGeom>
          <a:noFill/>
          <a:ln>
            <a:noFill/>
          </a:ln>
        </p:spPr>
      </p:pic>
      <p:sp>
        <p:nvSpPr>
          <p:cNvPr id="551" name="Google Shape;551;p17"/>
          <p:cNvSpPr/>
          <p:nvPr/>
        </p:nvSpPr>
        <p:spPr>
          <a:xfrm>
            <a:off x="270302" y="4500967"/>
            <a:ext cx="1034999" cy="965114"/>
          </a:xfrm>
          <a:prstGeom prst="can">
            <a:avLst>
              <a:gd fmla="val 25000" name="adj"/>
            </a:avLst>
          </a:prstGeom>
          <a:solidFill>
            <a:srgbClr val="B3C6E7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2" name="Google Shape;552;p17"/>
          <p:cNvSpPr txBox="1"/>
          <p:nvPr/>
        </p:nvSpPr>
        <p:spPr>
          <a:xfrm>
            <a:off x="496847" y="4458336"/>
            <a:ext cx="619080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SDSC</a:t>
            </a:r>
            <a:endParaRPr b="1"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53" name="Google Shape;553;p17"/>
          <p:cNvCxnSpPr/>
          <p:nvPr/>
        </p:nvCxnSpPr>
        <p:spPr>
          <a:xfrm>
            <a:off x="779462" y="4057990"/>
            <a:ext cx="0" cy="453894"/>
          </a:xfrm>
          <a:prstGeom prst="straightConnector1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554" name="Google Shape;554;p17"/>
          <p:cNvSpPr/>
          <p:nvPr/>
        </p:nvSpPr>
        <p:spPr>
          <a:xfrm>
            <a:off x="328608" y="3571657"/>
            <a:ext cx="946786" cy="552325"/>
          </a:xfrm>
          <a:prstGeom prst="hexagon">
            <a:avLst>
              <a:gd fmla="val 25000" name="adj"/>
              <a:gd fmla="val 115470" name="vf"/>
            </a:avLst>
          </a:prstGeom>
          <a:solidFill>
            <a:srgbClr val="8DA9DB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5" name="Google Shape;555;p17"/>
          <p:cNvSpPr txBox="1"/>
          <p:nvPr/>
        </p:nvSpPr>
        <p:spPr>
          <a:xfrm>
            <a:off x="398896" y="3678542"/>
            <a:ext cx="875432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Adapter</a:t>
            </a:r>
            <a:endParaRPr b="1"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56" name="Google Shape;556;p17"/>
          <p:cNvGrpSpPr/>
          <p:nvPr/>
        </p:nvGrpSpPr>
        <p:grpSpPr>
          <a:xfrm>
            <a:off x="539977" y="2599777"/>
            <a:ext cx="476155" cy="552325"/>
            <a:chOff x="7713973" y="4562447"/>
            <a:chExt cx="476155" cy="552325"/>
          </a:xfrm>
        </p:grpSpPr>
        <p:pic>
          <p:nvPicPr>
            <p:cNvPr id="557" name="Google Shape;557;p17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7713973" y="4562447"/>
              <a:ext cx="476155" cy="5523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58" name="Google Shape;558;p17"/>
            <p:cNvSpPr txBox="1"/>
            <p:nvPr/>
          </p:nvSpPr>
          <p:spPr>
            <a:xfrm>
              <a:off x="7821808" y="4679501"/>
              <a:ext cx="282450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16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Z</a:t>
              </a:r>
              <a:endParaRPr b="1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59" name="Google Shape;559;p17"/>
          <p:cNvSpPr/>
          <p:nvPr/>
        </p:nvSpPr>
        <p:spPr>
          <a:xfrm>
            <a:off x="1802704" y="2343685"/>
            <a:ext cx="996729" cy="1015330"/>
          </a:xfrm>
          <a:prstGeom prst="can">
            <a:avLst>
              <a:gd fmla="val 25000" name="adj"/>
            </a:avLst>
          </a:prstGeom>
          <a:solidFill>
            <a:srgbClr val="A8D08C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60" name="Google Shape;560;p17"/>
          <p:cNvGrpSpPr/>
          <p:nvPr/>
        </p:nvGrpSpPr>
        <p:grpSpPr>
          <a:xfrm>
            <a:off x="1819523" y="2665432"/>
            <a:ext cx="476155" cy="552325"/>
            <a:chOff x="7713973" y="4562447"/>
            <a:chExt cx="476155" cy="552325"/>
          </a:xfrm>
        </p:grpSpPr>
        <p:pic>
          <p:nvPicPr>
            <p:cNvPr id="561" name="Google Shape;561;p17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7713973" y="4562447"/>
              <a:ext cx="476155" cy="5523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62" name="Google Shape;562;p17"/>
            <p:cNvSpPr txBox="1"/>
            <p:nvPr/>
          </p:nvSpPr>
          <p:spPr>
            <a:xfrm>
              <a:off x="7821808" y="4679501"/>
              <a:ext cx="298480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16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X</a:t>
              </a:r>
              <a:endParaRPr b="1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63" name="Google Shape;563;p17"/>
          <p:cNvGrpSpPr/>
          <p:nvPr/>
        </p:nvGrpSpPr>
        <p:grpSpPr>
          <a:xfrm>
            <a:off x="2294281" y="2661594"/>
            <a:ext cx="476155" cy="552325"/>
            <a:chOff x="7696188" y="1904618"/>
            <a:chExt cx="476155" cy="552325"/>
          </a:xfrm>
        </p:grpSpPr>
        <p:pic>
          <p:nvPicPr>
            <p:cNvPr id="564" name="Google Shape;564;p17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7696188" y="1904618"/>
              <a:ext cx="476155" cy="5523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65" name="Google Shape;565;p17"/>
            <p:cNvSpPr txBox="1"/>
            <p:nvPr/>
          </p:nvSpPr>
          <p:spPr>
            <a:xfrm>
              <a:off x="7808614" y="2009012"/>
              <a:ext cx="292068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16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Y</a:t>
              </a:r>
              <a:endParaRPr b="1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566" name="Google Shape;566;p1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05678" y="2367479"/>
            <a:ext cx="996729" cy="95243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67" name="Google Shape;567;p17"/>
          <p:cNvGrpSpPr/>
          <p:nvPr/>
        </p:nvGrpSpPr>
        <p:grpSpPr>
          <a:xfrm>
            <a:off x="1819523" y="2665432"/>
            <a:ext cx="476155" cy="552325"/>
            <a:chOff x="7713973" y="4562447"/>
            <a:chExt cx="476155" cy="552325"/>
          </a:xfrm>
        </p:grpSpPr>
        <p:pic>
          <p:nvPicPr>
            <p:cNvPr id="568" name="Google Shape;568;p17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7713973" y="4562447"/>
              <a:ext cx="476155" cy="5523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69" name="Google Shape;569;p17"/>
            <p:cNvSpPr txBox="1"/>
            <p:nvPr/>
          </p:nvSpPr>
          <p:spPr>
            <a:xfrm>
              <a:off x="7821808" y="4679501"/>
              <a:ext cx="298480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16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X</a:t>
              </a:r>
              <a:endParaRPr b="1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70" name="Google Shape;570;p17"/>
          <p:cNvGrpSpPr/>
          <p:nvPr/>
        </p:nvGrpSpPr>
        <p:grpSpPr>
          <a:xfrm>
            <a:off x="2294281" y="2661594"/>
            <a:ext cx="476155" cy="552325"/>
            <a:chOff x="7696188" y="1904618"/>
            <a:chExt cx="476155" cy="552325"/>
          </a:xfrm>
        </p:grpSpPr>
        <p:pic>
          <p:nvPicPr>
            <p:cNvPr id="571" name="Google Shape;571;p17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7696188" y="1904618"/>
              <a:ext cx="476155" cy="5523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72" name="Google Shape;572;p17"/>
            <p:cNvSpPr txBox="1"/>
            <p:nvPr/>
          </p:nvSpPr>
          <p:spPr>
            <a:xfrm>
              <a:off x="7808614" y="2009012"/>
              <a:ext cx="292068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16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Y</a:t>
              </a:r>
              <a:endParaRPr b="1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73" name="Google Shape;573;p17"/>
          <p:cNvSpPr txBox="1"/>
          <p:nvPr/>
        </p:nvSpPr>
        <p:spPr>
          <a:xfrm>
            <a:off x="1930862" y="1835294"/>
            <a:ext cx="780150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SDSC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Docker</a:t>
            </a:r>
            <a:endParaRPr/>
          </a:p>
        </p:txBody>
      </p:sp>
      <p:cxnSp>
        <p:nvCxnSpPr>
          <p:cNvPr id="574" name="Google Shape;574;p17"/>
          <p:cNvCxnSpPr>
            <a:stCxn id="559" idx="2"/>
            <a:endCxn id="566" idx="3"/>
          </p:cNvCxnSpPr>
          <p:nvPr/>
        </p:nvCxnSpPr>
        <p:spPr>
          <a:xfrm rot="10800000">
            <a:off x="1302304" y="2843550"/>
            <a:ext cx="500400" cy="7800"/>
          </a:xfrm>
          <a:prstGeom prst="straightConnector1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575" name="Google Shape;575;p17"/>
          <p:cNvSpPr txBox="1"/>
          <p:nvPr/>
        </p:nvSpPr>
        <p:spPr>
          <a:xfrm>
            <a:off x="349239" y="1903491"/>
            <a:ext cx="960520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some</a:t>
            </a:r>
            <a:endParaRPr b="1"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HPC/HTP</a:t>
            </a:r>
            <a:endParaRPr/>
          </a:p>
        </p:txBody>
      </p:sp>
      <p:sp>
        <p:nvSpPr>
          <p:cNvPr id="576" name="Google Shape;576;p17"/>
          <p:cNvSpPr/>
          <p:nvPr/>
        </p:nvSpPr>
        <p:spPr>
          <a:xfrm rot="8330041">
            <a:off x="1565215" y="3481050"/>
            <a:ext cx="579965" cy="1252285"/>
          </a:xfrm>
          <a:prstGeom prst="lightningBolt">
            <a:avLst/>
          </a:prstGeom>
          <a:solidFill>
            <a:srgbClr val="FFD966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7" name="Google Shape;577;p17"/>
          <p:cNvSpPr/>
          <p:nvPr/>
        </p:nvSpPr>
        <p:spPr>
          <a:xfrm>
            <a:off x="1972577" y="4017096"/>
            <a:ext cx="1595717" cy="513940"/>
          </a:xfrm>
          <a:prstGeom prst="bevel">
            <a:avLst>
              <a:gd fmla="val 12500" name="adj"/>
            </a:avLst>
          </a:prstGeom>
          <a:solidFill>
            <a:srgbClr val="FFD966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8" name="Google Shape;578;p17"/>
          <p:cNvSpPr txBox="1"/>
          <p:nvPr/>
        </p:nvSpPr>
        <p:spPr>
          <a:xfrm>
            <a:off x="2050157" y="4098014"/>
            <a:ext cx="1448025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Handle Service</a:t>
            </a:r>
            <a:endParaRPr b="1"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79" name="Google Shape;579;p17"/>
          <p:cNvCxnSpPr/>
          <p:nvPr/>
        </p:nvCxnSpPr>
        <p:spPr>
          <a:xfrm rot="10800000">
            <a:off x="2863897" y="2897484"/>
            <a:ext cx="500297" cy="7656"/>
          </a:xfrm>
          <a:prstGeom prst="straightConnector1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580" name="Google Shape;580;p17"/>
          <p:cNvCxnSpPr/>
          <p:nvPr/>
        </p:nvCxnSpPr>
        <p:spPr>
          <a:xfrm>
            <a:off x="810471" y="3152102"/>
            <a:ext cx="0" cy="453894"/>
          </a:xfrm>
          <a:prstGeom prst="straightConnector1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pic>
        <p:nvPicPr>
          <p:cNvPr id="581" name="Google Shape;581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39977" y="4846238"/>
            <a:ext cx="471088" cy="492882"/>
          </a:xfrm>
          <a:prstGeom prst="rect">
            <a:avLst/>
          </a:prstGeom>
          <a:noFill/>
          <a:ln>
            <a:noFill/>
          </a:ln>
        </p:spPr>
      </p:pic>
      <p:sp>
        <p:nvSpPr>
          <p:cNvPr id="582" name="Google Shape;582;p17"/>
          <p:cNvSpPr/>
          <p:nvPr/>
        </p:nvSpPr>
        <p:spPr>
          <a:xfrm>
            <a:off x="1009227" y="3190240"/>
            <a:ext cx="1314026" cy="1876213"/>
          </a:xfrm>
          <a:custGeom>
            <a:rect b="b" l="l" r="r" t="t"/>
            <a:pathLst>
              <a:path extrusionOk="0" h="1876213" w="1314026">
                <a:moveTo>
                  <a:pt x="0" y="1876213"/>
                </a:moveTo>
                <a:cubicBezTo>
                  <a:pt x="296898" y="1680351"/>
                  <a:pt x="593796" y="1484489"/>
                  <a:pt x="812800" y="1171787"/>
                </a:cubicBezTo>
                <a:cubicBezTo>
                  <a:pt x="1031804" y="859085"/>
                  <a:pt x="1172915" y="429542"/>
                  <a:pt x="1314026" y="0"/>
                </a:cubicBezTo>
              </a:path>
            </a:pathLst>
          </a:custGeom>
          <a:noFill/>
          <a:ln cap="flat" cmpd="sng" w="38100">
            <a:solidFill>
              <a:srgbClr val="FF0000"/>
            </a:solidFill>
            <a:prstDash val="dash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3" name="Google Shape;583;p17"/>
          <p:cNvSpPr/>
          <p:nvPr/>
        </p:nvSpPr>
        <p:spPr>
          <a:xfrm>
            <a:off x="2343573" y="3217333"/>
            <a:ext cx="2384214" cy="367362"/>
          </a:xfrm>
          <a:custGeom>
            <a:rect b="b" l="l" r="r" t="t"/>
            <a:pathLst>
              <a:path extrusionOk="0" h="367362" w="2384214">
                <a:moveTo>
                  <a:pt x="0" y="0"/>
                </a:moveTo>
                <a:cubicBezTo>
                  <a:pt x="285609" y="173849"/>
                  <a:pt x="571218" y="347698"/>
                  <a:pt x="968587" y="365760"/>
                </a:cubicBezTo>
                <a:cubicBezTo>
                  <a:pt x="1365956" y="383822"/>
                  <a:pt x="1875085" y="246098"/>
                  <a:pt x="2384214" y="108374"/>
                </a:cubicBezTo>
              </a:path>
            </a:pathLst>
          </a:custGeom>
          <a:noFill/>
          <a:ln cap="flat" cmpd="sng" w="38100">
            <a:solidFill>
              <a:srgbClr val="FF0000"/>
            </a:solidFill>
            <a:prstDash val="dash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4" name="Google Shape;584;p17"/>
          <p:cNvSpPr/>
          <p:nvPr/>
        </p:nvSpPr>
        <p:spPr>
          <a:xfrm>
            <a:off x="5229013" y="3325707"/>
            <a:ext cx="2716107" cy="1066135"/>
          </a:xfrm>
          <a:custGeom>
            <a:rect b="b" l="l" r="r" t="t"/>
            <a:pathLst>
              <a:path extrusionOk="0" h="1066135" w="2716107">
                <a:moveTo>
                  <a:pt x="0" y="0"/>
                </a:moveTo>
                <a:cubicBezTo>
                  <a:pt x="257951" y="417124"/>
                  <a:pt x="515903" y="834248"/>
                  <a:pt x="968587" y="988906"/>
                </a:cubicBezTo>
                <a:cubicBezTo>
                  <a:pt x="1421271" y="1143564"/>
                  <a:pt x="2068689" y="1035755"/>
                  <a:pt x="2716107" y="927946"/>
                </a:cubicBezTo>
              </a:path>
            </a:pathLst>
          </a:custGeom>
          <a:noFill/>
          <a:ln cap="flat" cmpd="sng" w="38100">
            <a:solidFill>
              <a:srgbClr val="FF0000"/>
            </a:solidFill>
            <a:prstDash val="dash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5" name="Google Shape;585;p17"/>
          <p:cNvSpPr/>
          <p:nvPr/>
        </p:nvSpPr>
        <p:spPr>
          <a:xfrm>
            <a:off x="8121227" y="4456853"/>
            <a:ext cx="2208106" cy="532465"/>
          </a:xfrm>
          <a:custGeom>
            <a:rect b="b" l="l" r="r" t="t"/>
            <a:pathLst>
              <a:path extrusionOk="0" h="532465" w="2208106">
                <a:moveTo>
                  <a:pt x="0" y="0"/>
                </a:moveTo>
                <a:cubicBezTo>
                  <a:pt x="239324" y="247226"/>
                  <a:pt x="478648" y="494453"/>
                  <a:pt x="846666" y="528320"/>
                </a:cubicBezTo>
                <a:cubicBezTo>
                  <a:pt x="1214684" y="562187"/>
                  <a:pt x="1711395" y="382693"/>
                  <a:pt x="2208106" y="203200"/>
                </a:cubicBezTo>
              </a:path>
            </a:pathLst>
          </a:custGeom>
          <a:noFill/>
          <a:ln cap="flat" cmpd="sng" w="38100">
            <a:solidFill>
              <a:srgbClr val="FF0000"/>
            </a:solidFill>
            <a:prstDash val="dash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6" name="Google Shape;586;p17"/>
          <p:cNvSpPr txBox="1"/>
          <p:nvPr>
            <p:ph idx="1" type="subTitle"/>
          </p:nvPr>
        </p:nvSpPr>
        <p:spPr>
          <a:xfrm>
            <a:off x="2666347" y="4970809"/>
            <a:ext cx="8045416" cy="129141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de-DE"/>
              <a:t>Task: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/>
              <a:t>include San Diego SC computational demonstrator</a:t>
            </a:r>
            <a:endParaRPr sz="2000"/>
          </a:p>
          <a:p>
            <a:pPr indent="-342900" lvl="0" marL="3429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/>
              <a:t>add traceability via KIT solution 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0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p18"/>
          <p:cNvSpPr txBox="1"/>
          <p:nvPr>
            <p:ph type="ctrTitle"/>
          </p:nvPr>
        </p:nvSpPr>
        <p:spPr>
          <a:xfrm>
            <a:off x="838199" y="291090"/>
            <a:ext cx="10515599" cy="93268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Calibri"/>
              <a:buNone/>
            </a:pPr>
            <a:r>
              <a:rPr lang="de-DE" sz="5400"/>
              <a:t>FDO Testbed Next</a:t>
            </a:r>
            <a:endParaRPr sz="5400"/>
          </a:p>
        </p:txBody>
      </p:sp>
      <p:pic>
        <p:nvPicPr>
          <p:cNvPr id="592" name="Google Shape;592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7214" y="1979295"/>
            <a:ext cx="7391798" cy="3788296"/>
          </a:xfrm>
          <a:prstGeom prst="rect">
            <a:avLst/>
          </a:prstGeom>
          <a:noFill/>
          <a:ln>
            <a:noFill/>
          </a:ln>
        </p:spPr>
      </p:pic>
      <p:pic>
        <p:nvPicPr>
          <p:cNvPr id="593" name="Google Shape;593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706276" y="6354065"/>
            <a:ext cx="471088" cy="492882"/>
          </a:xfrm>
          <a:prstGeom prst="rect">
            <a:avLst/>
          </a:prstGeom>
          <a:noFill/>
          <a:ln>
            <a:noFill/>
          </a:ln>
        </p:spPr>
      </p:pic>
      <p:sp>
        <p:nvSpPr>
          <p:cNvPr id="594" name="Google Shape;594;p18"/>
          <p:cNvSpPr txBox="1"/>
          <p:nvPr>
            <p:ph idx="1" type="subTitle"/>
          </p:nvPr>
        </p:nvSpPr>
        <p:spPr>
          <a:xfrm>
            <a:off x="8255852" y="2785745"/>
            <a:ext cx="3359445" cy="19450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de-DE"/>
              <a:t>Task: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/>
              <a:t>extend the current demo by more repositories 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/>
              <a:t>indicate development time for proxies</a:t>
            </a:r>
            <a:endParaRPr sz="20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8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Google Shape;599;p19"/>
          <p:cNvSpPr txBox="1"/>
          <p:nvPr>
            <p:ph type="ctrTitle"/>
          </p:nvPr>
        </p:nvSpPr>
        <p:spPr>
          <a:xfrm>
            <a:off x="942109" y="171144"/>
            <a:ext cx="9924220" cy="75209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lang="de-DE" sz="4000"/>
              <a:t>Will it all come fast?</a:t>
            </a:r>
            <a:endParaRPr sz="4000"/>
          </a:p>
        </p:txBody>
      </p:sp>
      <p:sp>
        <p:nvSpPr>
          <p:cNvPr id="600" name="Google Shape;600;p19"/>
          <p:cNvSpPr txBox="1"/>
          <p:nvPr>
            <p:ph idx="1" type="subTitle"/>
          </p:nvPr>
        </p:nvSpPr>
        <p:spPr>
          <a:xfrm>
            <a:off x="4127326" y="1329010"/>
            <a:ext cx="7634614" cy="47000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/>
              <a:t>success of global infrastructures depends on alignment between technology, economy &amp; politics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/>
              <a:t>for data infrastructure we are not yet at the convergence stage – FDO lacks large testbeds to convince economy and politics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/>
              <a:t>researchers don‘t like new standards since they require additional efforts – sociology counts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/>
              <a:t>new tools are required to support FDOs in such a way that researchers don‘t see the transition, but developers are bound to satisfy functional requirements</a:t>
            </a:r>
            <a:endParaRPr/>
          </a:p>
          <a:p>
            <a:pPr indent="-190500" lvl="0" marL="3429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de-DE"/>
              <a:t>A long breath will be required – but it will happen!</a:t>
            </a:r>
            <a:endParaRPr/>
          </a:p>
        </p:txBody>
      </p:sp>
      <p:pic>
        <p:nvPicPr>
          <p:cNvPr id="601" name="Google Shape;601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706276" y="6354065"/>
            <a:ext cx="471088" cy="492882"/>
          </a:xfrm>
          <a:prstGeom prst="rect">
            <a:avLst/>
          </a:prstGeom>
          <a:noFill/>
          <a:ln>
            <a:noFill/>
          </a:ln>
        </p:spPr>
      </p:pic>
      <p:pic>
        <p:nvPicPr>
          <p:cNvPr id="602" name="Google Shape;602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56364" y="988095"/>
            <a:ext cx="2869019" cy="4145121"/>
          </a:xfrm>
          <a:prstGeom prst="rect">
            <a:avLst/>
          </a:prstGeom>
          <a:noFill/>
          <a:ln>
            <a:noFill/>
          </a:ln>
        </p:spPr>
      </p:pic>
      <p:sp>
        <p:nvSpPr>
          <p:cNvPr id="603" name="Google Shape;603;p19"/>
          <p:cNvSpPr/>
          <p:nvPr/>
        </p:nvSpPr>
        <p:spPr>
          <a:xfrm>
            <a:off x="430060" y="5198074"/>
            <a:ext cx="3121626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Taken from Wittenburg &amp; Strawn</a:t>
            </a:r>
            <a:endParaRPr b="1" sz="16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Common Patterns in Revolutionary Infrastructures and Data</a:t>
            </a:r>
            <a:endParaRPr b="1" sz="16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04" name="Google Shape;604;p1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492776" y="6093930"/>
            <a:ext cx="606335" cy="6949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"/>
          <p:cNvSpPr/>
          <p:nvPr/>
        </p:nvSpPr>
        <p:spPr>
          <a:xfrm>
            <a:off x="4704309" y="1838806"/>
            <a:ext cx="3260237" cy="4690281"/>
          </a:xfrm>
          <a:prstGeom prst="rect">
            <a:avLst/>
          </a:prstGeom>
          <a:solidFill>
            <a:srgbClr val="D8E2F3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2"/>
          <p:cNvSpPr txBox="1"/>
          <p:nvPr/>
        </p:nvSpPr>
        <p:spPr>
          <a:xfrm>
            <a:off x="720695" y="4201855"/>
            <a:ext cx="2758997" cy="9244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understanding the systems &amp; managing sustainable growth</a:t>
            </a:r>
            <a:endParaRPr b="1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4" name="Google Shape;94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1278" y="1956527"/>
            <a:ext cx="3465331" cy="2125081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2"/>
          <p:cNvSpPr txBox="1"/>
          <p:nvPr/>
        </p:nvSpPr>
        <p:spPr>
          <a:xfrm>
            <a:off x="1458797" y="2695901"/>
            <a:ext cx="1450291" cy="646331"/>
          </a:xfrm>
          <a:prstGeom prst="rect">
            <a:avLst/>
          </a:prstGeom>
          <a:solidFill>
            <a:schemeClr val="lt1">
              <a:alpha val="66666"/>
            </a:schemeClr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de-DE" sz="18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data</a:t>
            </a:r>
            <a:endParaRPr b="1" i="0" sz="1800" u="none" cap="none" strike="noStrik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de-DE" sz="18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science</a:t>
            </a:r>
            <a:endParaRPr b="1" i="0" sz="1800" u="none" cap="none" strike="noStrik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6" name="Google Shape;96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17420" y="2073224"/>
            <a:ext cx="2904209" cy="193457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Text enthält.&#10;&#10;Automatisch generierte Beschreibung" id="97" name="Google Shape;97;p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785934" y="2042709"/>
            <a:ext cx="2947639" cy="1965093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2"/>
          <p:cNvSpPr txBox="1"/>
          <p:nvPr/>
        </p:nvSpPr>
        <p:spPr>
          <a:xfrm>
            <a:off x="5469946" y="2695901"/>
            <a:ext cx="1735482" cy="646331"/>
          </a:xfrm>
          <a:prstGeom prst="rect">
            <a:avLst/>
          </a:prstGeom>
          <a:solidFill>
            <a:schemeClr val="lt1">
              <a:alpha val="66666"/>
            </a:schemeClr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de-DE" sz="18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Global Digital Data Space</a:t>
            </a:r>
            <a:endParaRPr b="1" i="0" sz="1800" u="none" cap="none" strike="noStrik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" name="Google Shape;99;p2"/>
          <p:cNvSpPr txBox="1"/>
          <p:nvPr/>
        </p:nvSpPr>
        <p:spPr>
          <a:xfrm>
            <a:off x="9573635" y="2695901"/>
            <a:ext cx="1450291" cy="646331"/>
          </a:xfrm>
          <a:prstGeom prst="rect">
            <a:avLst/>
          </a:prstGeom>
          <a:solidFill>
            <a:schemeClr val="lt1">
              <a:alpha val="66666"/>
            </a:schemeClr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de-DE" sz="18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knowledge extraction</a:t>
            </a:r>
            <a:endParaRPr b="1" i="0" sz="1800" u="none" cap="none" strike="noStrik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2"/>
          <p:cNvSpPr/>
          <p:nvPr/>
        </p:nvSpPr>
        <p:spPr>
          <a:xfrm>
            <a:off x="4076084" y="2967238"/>
            <a:ext cx="731793" cy="271337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2"/>
          <p:cNvSpPr/>
          <p:nvPr/>
        </p:nvSpPr>
        <p:spPr>
          <a:xfrm>
            <a:off x="7981111" y="2967237"/>
            <a:ext cx="731793" cy="271337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2"/>
          <p:cNvSpPr txBox="1"/>
          <p:nvPr/>
        </p:nvSpPr>
        <p:spPr>
          <a:xfrm>
            <a:off x="4993749" y="4201855"/>
            <a:ext cx="2758997" cy="21804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need an infrastructure that is supporting efficient data science and provides a long-term scientific memory</a:t>
            </a:r>
            <a:endParaRPr b="1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Where to store?</a:t>
            </a:r>
            <a:endParaRPr/>
          </a:p>
          <a:p>
            <a:pPr indent="0" lvl="0" mar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How to store?</a:t>
            </a:r>
            <a:endParaRPr/>
          </a:p>
        </p:txBody>
      </p:sp>
      <p:sp>
        <p:nvSpPr>
          <p:cNvPr id="103" name="Google Shape;103;p2"/>
          <p:cNvSpPr txBox="1"/>
          <p:nvPr/>
        </p:nvSpPr>
        <p:spPr>
          <a:xfrm>
            <a:off x="8880254" y="4201855"/>
            <a:ext cx="2758997" cy="6511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needpowerful facilities and smart algorithms (HPC, QC, AI, etc)</a:t>
            </a:r>
            <a:endParaRPr/>
          </a:p>
        </p:txBody>
      </p:sp>
      <p:sp>
        <p:nvSpPr>
          <p:cNvPr id="104" name="Google Shape;104;p2"/>
          <p:cNvSpPr txBox="1"/>
          <p:nvPr>
            <p:ph type="ctrTitle"/>
          </p:nvPr>
        </p:nvSpPr>
        <p:spPr>
          <a:xfrm>
            <a:off x="942109" y="171144"/>
            <a:ext cx="10469102" cy="75209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lang="de-DE" sz="4000"/>
              <a:t>Big Picture</a:t>
            </a:r>
            <a:endParaRPr sz="4000"/>
          </a:p>
        </p:txBody>
      </p:sp>
      <p:sp>
        <p:nvSpPr>
          <p:cNvPr id="105" name="Google Shape;105;p2"/>
          <p:cNvSpPr txBox="1"/>
          <p:nvPr/>
        </p:nvSpPr>
        <p:spPr>
          <a:xfrm>
            <a:off x="3006340" y="1180902"/>
            <a:ext cx="2758997" cy="6608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increasing volumes &amp; inhererent complexity</a:t>
            </a:r>
            <a:endParaRPr b="1" i="0" sz="1800" u="none" cap="none" strike="noStrike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06" name="Google Shape;106;p2"/>
          <p:cNvCxnSpPr>
            <a:stCxn id="105" idx="2"/>
          </p:cNvCxnSpPr>
          <p:nvPr/>
        </p:nvCxnSpPr>
        <p:spPr>
          <a:xfrm>
            <a:off x="4385839" y="1841726"/>
            <a:ext cx="16500" cy="11256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07" name="Google Shape;107;p2"/>
          <p:cNvSpPr txBox="1"/>
          <p:nvPr/>
        </p:nvSpPr>
        <p:spPr>
          <a:xfrm>
            <a:off x="7205428" y="1207784"/>
            <a:ext cx="2758997" cy="6608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large ANN models requiring large collections</a:t>
            </a:r>
            <a:endParaRPr b="1" i="0" sz="1800" u="none" cap="none" strike="noStrike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08" name="Google Shape;108;p2"/>
          <p:cNvCxnSpPr>
            <a:stCxn id="107" idx="2"/>
          </p:cNvCxnSpPr>
          <p:nvPr/>
        </p:nvCxnSpPr>
        <p:spPr>
          <a:xfrm flipH="1">
            <a:off x="8273827" y="1868608"/>
            <a:ext cx="311100" cy="11175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8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" name="Google Shape;609;p20"/>
          <p:cNvSpPr txBox="1"/>
          <p:nvPr>
            <p:ph type="ctrTitle"/>
          </p:nvPr>
        </p:nvSpPr>
        <p:spPr>
          <a:xfrm>
            <a:off x="1123031" y="2358597"/>
            <a:ext cx="9144000" cy="75209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lang="de-DE" sz="4000"/>
              <a:t>Thanks for the attention.</a:t>
            </a:r>
            <a:endParaRPr sz="4000"/>
          </a:p>
        </p:txBody>
      </p:sp>
      <p:graphicFrame>
        <p:nvGraphicFramePr>
          <p:cNvPr id="610" name="Google Shape;610;p20"/>
          <p:cNvGraphicFramePr/>
          <p:nvPr/>
        </p:nvGraphicFramePr>
        <p:xfrm>
          <a:off x="1282323" y="510988"/>
          <a:ext cx="6519863" cy="1203325"/>
        </p:xfrm>
        <a:graphic>
          <a:graphicData uri="http://schemas.openxmlformats.org/presentationml/2006/ole">
            <mc:AlternateContent>
              <mc:Choice Requires="v">
                <p:oleObj r:id="rId4" imgH="1203325" imgW="6519863" progId="Photoshop.Image.12" spid="_x0000_s1">
                  <p:embed/>
                </p:oleObj>
              </mc:Choice>
              <mc:Fallback>
                <p:oleObj r:id="rId5" imgH="1203325" imgW="6519863" progId="Photoshop.Image.12">
                  <p:embed/>
                  <p:pic>
                    <p:nvPicPr>
                      <p:cNvPr id="610" name="Google Shape;610;p20"/>
                      <p:cNvPicPr preferRelativeResize="0"/>
                      <p:nvPr/>
                    </p:nvPicPr>
                    <p:blipFill rotWithShape="1">
                      <a:blip r:embed="rId6">
                        <a:alphaModFix/>
                      </a:blip>
                      <a:srcRect b="0" l="0" r="0" t="0"/>
                      <a:stretch/>
                    </p:blipFill>
                    <p:spPr>
                      <a:xfrm>
                        <a:off x="1282323" y="510988"/>
                        <a:ext cx="6519863" cy="1203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11" name="Google Shape;611;p2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8365172" y="510988"/>
            <a:ext cx="2001287" cy="1325148"/>
          </a:xfrm>
          <a:prstGeom prst="rect">
            <a:avLst/>
          </a:prstGeom>
          <a:noFill/>
          <a:ln>
            <a:noFill/>
          </a:ln>
        </p:spPr>
      </p:pic>
      <p:sp>
        <p:nvSpPr>
          <p:cNvPr id="612" name="Google Shape;612;p20"/>
          <p:cNvSpPr txBox="1"/>
          <p:nvPr>
            <p:ph idx="1" type="subTitle"/>
          </p:nvPr>
        </p:nvSpPr>
        <p:spPr>
          <a:xfrm>
            <a:off x="1123031" y="3633151"/>
            <a:ext cx="10901083" cy="27138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85750" lvl="0" marL="28575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⮚"/>
            </a:pPr>
            <a:r>
              <a:rPr lang="de-DE" sz="1600"/>
              <a:t>Wittenburg &amp; Strawn: </a:t>
            </a:r>
            <a:r>
              <a:rPr b="1" lang="de-DE" sz="1600"/>
              <a:t>Common Patterns in Revolutionising Infrastructures &amp; Data</a:t>
            </a:r>
            <a:r>
              <a:rPr lang="de-DE" sz="1600"/>
              <a:t>; </a:t>
            </a:r>
            <a:r>
              <a:rPr lang="de-DE" sz="16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8"/>
              </a:rPr>
              <a:t>http://doi.org/10.23728/b2share.4e8ac36c0dd343da81fd9e83e72805a0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2857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⮚"/>
            </a:pPr>
            <a:r>
              <a:rPr lang="de-DE" sz="1600">
                <a:latin typeface="Calibri"/>
                <a:ea typeface="Calibri"/>
                <a:cs typeface="Calibri"/>
                <a:sym typeface="Calibri"/>
              </a:rPr>
              <a:t>de Smedt, Koureas &amp; Wittenburg: </a:t>
            </a:r>
            <a:r>
              <a:rPr b="1" lang="de-DE" sz="1600">
                <a:latin typeface="Calibri"/>
                <a:ea typeface="Calibri"/>
                <a:cs typeface="Calibri"/>
                <a:sym typeface="Calibri"/>
              </a:rPr>
              <a:t>Analysis of Scientific Practice towards FAIR Digital Objects</a:t>
            </a:r>
            <a:r>
              <a:rPr lang="de-DE" sz="1600">
                <a:latin typeface="Calibri"/>
                <a:ea typeface="Calibri"/>
                <a:cs typeface="Calibri"/>
                <a:sym typeface="Calibri"/>
              </a:rPr>
              <a:t>; </a:t>
            </a:r>
            <a:r>
              <a:rPr lang="de-DE" sz="16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9"/>
              </a:rPr>
              <a:t>http://doi.org/10.23728/b2share.e14269d07ce84027a7f79ee06b994ef9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⮚"/>
            </a:pPr>
            <a:r>
              <a:rPr b="1" lang="de-DE" sz="1600"/>
              <a:t>FDO Framework</a:t>
            </a:r>
            <a:r>
              <a:rPr lang="de-DE" sz="1600"/>
              <a:t>: </a:t>
            </a:r>
            <a:r>
              <a:rPr lang="de-DE" sz="1600" u="sng">
                <a:solidFill>
                  <a:schemeClr val="hlink"/>
                </a:solidFill>
                <a:hlinkClick r:id="rId10"/>
              </a:rPr>
              <a:t>https://github.com/GEDE-RDA-Europe/GEDE/tree/master/FAIR%20Digital%20Objects/FDOF</a:t>
            </a:r>
            <a:endParaRPr sz="1600"/>
          </a:p>
          <a:p>
            <a:pPr indent="-285750" lvl="0" marL="2857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⮚"/>
            </a:pPr>
            <a:r>
              <a:rPr b="1" lang="de-DE" sz="1600"/>
              <a:t>Paris Workshop</a:t>
            </a:r>
            <a:r>
              <a:rPr lang="de-DE" sz="1600"/>
              <a:t>:  </a:t>
            </a:r>
            <a:r>
              <a:rPr lang="de-DE" sz="1600" u="sng">
                <a:solidFill>
                  <a:schemeClr val="hlink"/>
                </a:solidFill>
                <a:hlinkClick r:id="rId11"/>
              </a:rPr>
              <a:t>https://github.com/GEDE-RDA-Europe/GEDE/tree/master/FAIR%20Digital%20Objects/Paris-FDO-workshop</a:t>
            </a:r>
            <a:r>
              <a:rPr lang="de-DE" sz="1600"/>
              <a:t> </a:t>
            </a:r>
            <a:endParaRPr/>
          </a:p>
          <a:p>
            <a:pPr indent="-285750" lvl="0" marL="2857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⮚"/>
            </a:pPr>
            <a:r>
              <a:rPr lang="de-DE" sz="1600"/>
              <a:t>Jeffery, et.al.: </a:t>
            </a:r>
            <a:r>
              <a:rPr b="1" lang="de-DE" sz="1600"/>
              <a:t>Not Ready for Convergence in Data Infrastructures; </a:t>
            </a:r>
            <a:r>
              <a:rPr i="1" lang="de-DE" sz="1600"/>
              <a:t>Data Intelligence</a:t>
            </a:r>
            <a:r>
              <a:rPr lang="de-DE" sz="1600"/>
              <a:t> (2021) 3 (1): 116–135, </a:t>
            </a:r>
            <a:r>
              <a:rPr lang="de-DE" sz="1600" u="sng">
                <a:solidFill>
                  <a:schemeClr val="hlink"/>
                </a:solidFill>
                <a:hlinkClick r:id="rId12"/>
              </a:rPr>
              <a:t>https://doi.org/10.1162/dint_a_00084</a:t>
            </a:r>
            <a:r>
              <a:rPr lang="de-DE" sz="1600"/>
              <a:t> </a:t>
            </a:r>
            <a:endParaRPr/>
          </a:p>
          <a:p>
            <a:pPr indent="-285750" lvl="0" marL="2857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⮚"/>
            </a:pPr>
            <a:r>
              <a:rPr b="1" lang="de-DE" sz="1600"/>
              <a:t>DOIP V2.0: </a:t>
            </a:r>
            <a:r>
              <a:rPr lang="de-DE" sz="1600"/>
              <a:t>https://www.dona.net/specsandsoftware</a:t>
            </a:r>
            <a:endParaRPr sz="1600"/>
          </a:p>
        </p:txBody>
      </p:sp>
      <p:pic>
        <p:nvPicPr>
          <p:cNvPr id="613" name="Google Shape;613;p20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11706276" y="6354065"/>
            <a:ext cx="471088" cy="4928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7" name="Shape 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Google Shape;618;p21"/>
          <p:cNvSpPr txBox="1"/>
          <p:nvPr>
            <p:ph type="ctrTitle"/>
          </p:nvPr>
        </p:nvSpPr>
        <p:spPr>
          <a:xfrm>
            <a:off x="942109" y="171144"/>
            <a:ext cx="9144000" cy="75209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de-DE" sz="4000"/>
              <a:t>Yes – we need special data infrastructure(s)! </a:t>
            </a:r>
            <a:endParaRPr sz="4000"/>
          </a:p>
        </p:txBody>
      </p:sp>
      <p:sp>
        <p:nvSpPr>
          <p:cNvPr id="619" name="Google Shape;619;p21"/>
          <p:cNvSpPr txBox="1"/>
          <p:nvPr>
            <p:ph idx="1" type="subTitle"/>
          </p:nvPr>
        </p:nvSpPr>
        <p:spPr>
          <a:xfrm>
            <a:off x="707396" y="1193120"/>
            <a:ext cx="11305063" cy="50658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⮚"/>
            </a:pPr>
            <a:r>
              <a:rPr lang="de-DE"/>
              <a:t>George Strawn (Internet Pioneer, Advisor to US Administration)</a:t>
            </a:r>
            <a:endParaRPr/>
          </a:p>
          <a:p>
            <a:pPr indent="-342900" lvl="1" marL="8001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⮚"/>
            </a:pPr>
            <a:r>
              <a:rPr lang="de-DE"/>
              <a:t>1950s: many computers + many data sets</a:t>
            </a:r>
            <a:endParaRPr/>
          </a:p>
          <a:p>
            <a:pPr indent="-342900" lvl="1" marL="8001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⮚"/>
            </a:pPr>
            <a:r>
              <a:rPr lang="de-DE"/>
              <a:t>1990s: one computer + many data sets 	(the network is the computer)</a:t>
            </a:r>
            <a:endParaRPr/>
          </a:p>
          <a:p>
            <a:pPr indent="-342900" lvl="1" marL="8001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oto Sans Symbols"/>
              <a:buChar char="⮚"/>
            </a:pPr>
            <a:r>
              <a:rPr b="1" lang="de-DE">
                <a:solidFill>
                  <a:schemeClr val="accent1"/>
                </a:solidFill>
              </a:rPr>
              <a:t>2030s: one computer + one data set	 	(need a Global Integrated Data Space – GIDS)</a:t>
            </a:r>
            <a:endParaRPr/>
          </a:p>
          <a:p>
            <a:pPr indent="-279400" lvl="0" marL="3429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None/>
            </a:pPr>
            <a:r>
              <a:t/>
            </a:r>
            <a:endParaRPr sz="1000"/>
          </a:p>
          <a:p>
            <a:pPr indent="-342900" lvl="0" marL="3429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⮚"/>
            </a:pPr>
            <a:r>
              <a:rPr lang="de-DE"/>
              <a:t>EOSC/NFDI/EDI/GAIA-X, etc. are about building the basis for new types of data/research infrastructures and EU/MS are investing much money! 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⮚"/>
            </a:pPr>
            <a:r>
              <a:rPr lang="de-DE"/>
              <a:t>Building efficiently usable infrastructures costs decades!</a:t>
            </a:r>
            <a:endParaRPr/>
          </a:p>
          <a:p>
            <a:pPr indent="-279400" lvl="0" marL="3429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None/>
            </a:pPr>
            <a:r>
              <a:t/>
            </a:r>
            <a:endParaRPr sz="1000"/>
          </a:p>
          <a:p>
            <a:pPr indent="-342900" lvl="0" marL="3429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oto Sans Symbols"/>
              <a:buChar char="⮚"/>
            </a:pPr>
            <a:r>
              <a:rPr lang="de-DE">
                <a:solidFill>
                  <a:schemeClr val="accent1"/>
                </a:solidFill>
              </a:rPr>
              <a:t>Thus, we need to anticipate the structures to be established in 10+ years complementing the evolutionary work already being started!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oto Sans Symbols"/>
              <a:buChar char="⮚"/>
            </a:pPr>
            <a:r>
              <a:rPr lang="de-DE">
                <a:solidFill>
                  <a:schemeClr val="accent1"/>
                </a:solidFill>
              </a:rPr>
              <a:t>Europe needs to dare to generalise from all the excellent community efforts (since 2009 about 50 so-called ESFRI research infrastructure initiatives) </a:t>
            </a:r>
            <a:endParaRPr/>
          </a:p>
        </p:txBody>
      </p:sp>
      <p:pic>
        <p:nvPicPr>
          <p:cNvPr id="620" name="Google Shape;620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706276" y="6354065"/>
            <a:ext cx="471088" cy="4928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4" name="Shape 6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" name="Google Shape;625;p22"/>
          <p:cNvSpPr txBox="1"/>
          <p:nvPr>
            <p:ph type="ctrTitle"/>
          </p:nvPr>
        </p:nvSpPr>
        <p:spPr>
          <a:xfrm>
            <a:off x="942109" y="171144"/>
            <a:ext cx="9924220" cy="75209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lang="de-DE" sz="4000"/>
              <a:t>What are the ingredients for an infrastructure?</a:t>
            </a:r>
            <a:endParaRPr sz="4000"/>
          </a:p>
        </p:txBody>
      </p:sp>
      <p:sp>
        <p:nvSpPr>
          <p:cNvPr id="626" name="Google Shape;626;p22"/>
          <p:cNvSpPr txBox="1"/>
          <p:nvPr>
            <p:ph idx="1" type="subTitle"/>
          </p:nvPr>
        </p:nvSpPr>
        <p:spPr>
          <a:xfrm>
            <a:off x="644765" y="1437987"/>
            <a:ext cx="11469967" cy="49160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/>
              <a:t>trustworthy and well-funded </a:t>
            </a:r>
            <a:r>
              <a:rPr b="1" lang="de-DE"/>
              <a:t>repositories</a:t>
            </a:r>
            <a:r>
              <a:rPr lang="de-DE"/>
              <a:t> </a:t>
            </a:r>
            <a:endParaRPr/>
          </a:p>
          <a:p>
            <a:pPr indent="-342900" lvl="1" marL="8001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/>
              <a:t>how many do we need &amp; who takes responsibilities</a:t>
            </a:r>
            <a:endParaRPr/>
          </a:p>
          <a:p>
            <a:pPr indent="-342900" lvl="1" marL="8001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/>
              <a:t>regular quality assessment to increase trustworthiness</a:t>
            </a:r>
            <a:endParaRPr/>
          </a:p>
          <a:p>
            <a:pPr indent="-292100" lvl="1" marL="8001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sz="800"/>
          </a:p>
          <a:p>
            <a:pPr indent="-342900" lvl="0" marL="3429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/>
              <a:t>a persistent </a:t>
            </a:r>
            <a:r>
              <a:rPr b="1" lang="de-DE"/>
              <a:t>system</a:t>
            </a:r>
            <a:r>
              <a:rPr lang="de-DE"/>
              <a:t> resolving globally unique, technology &amp; company independent and semantic-free </a:t>
            </a:r>
            <a:r>
              <a:rPr b="1" lang="de-DE"/>
              <a:t>identifiers</a:t>
            </a:r>
            <a:r>
              <a:rPr lang="de-DE"/>
              <a:t> </a:t>
            </a:r>
            <a:endParaRPr/>
          </a:p>
          <a:p>
            <a:pPr indent="-342900" lvl="1" marL="8001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/>
              <a:t>is available: DONA Foundation guides Handle/DOI system (</a:t>
            </a:r>
            <a:r>
              <a:rPr lang="de-DE" u="sng">
                <a:solidFill>
                  <a:schemeClr val="hlink"/>
                </a:solidFill>
                <a:hlinkClick r:id="rId3"/>
              </a:rPr>
              <a:t>https://www.dona.net/</a:t>
            </a:r>
            <a:r>
              <a:rPr lang="de-DE"/>
              <a:t>) </a:t>
            </a:r>
            <a:endParaRPr/>
          </a:p>
          <a:p>
            <a:pPr indent="-292100" lvl="1" marL="8001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sz="800"/>
          </a:p>
          <a:p>
            <a:pPr indent="-342900" lvl="0" marL="3429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/>
              <a:t>a set of persistent </a:t>
            </a:r>
            <a:r>
              <a:rPr b="1" lang="de-DE"/>
              <a:t>registries</a:t>
            </a:r>
            <a:r>
              <a:rPr lang="de-DE"/>
              <a:t> (schemas, semantics, trustworthy repositories, licenses, permissions, etc.)</a:t>
            </a:r>
            <a:endParaRPr/>
          </a:p>
          <a:p>
            <a:pPr indent="-342900" lvl="1" marL="8001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/>
              <a:t>much has been done, but scattered, fragmented &amp; not well-funded, still much not explicit yet</a:t>
            </a:r>
            <a:endParaRPr/>
          </a:p>
          <a:p>
            <a:pPr indent="-292100" lvl="0" marL="3429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sz="800"/>
          </a:p>
          <a:p>
            <a:pPr indent="-342900" lvl="0" marL="3429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/>
              <a:t>a set of policy guidelines to state privacy requirements, and to define legal &amp; ethical regulations</a:t>
            </a:r>
            <a:endParaRPr/>
          </a:p>
          <a:p>
            <a:pPr indent="-190500" lvl="0" marL="3429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/>
          </a:p>
        </p:txBody>
      </p:sp>
      <p:pic>
        <p:nvPicPr>
          <p:cNvPr id="627" name="Google Shape;627;p2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706276" y="6354065"/>
            <a:ext cx="471088" cy="4928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3"/>
          <p:cNvSpPr/>
          <p:nvPr/>
        </p:nvSpPr>
        <p:spPr>
          <a:xfrm>
            <a:off x="4616606" y="1834375"/>
            <a:ext cx="2364058" cy="2759927"/>
          </a:xfrm>
          <a:prstGeom prst="roundRect">
            <a:avLst>
              <a:gd fmla="val 16667" name="adj"/>
            </a:avLst>
          </a:prstGeom>
          <a:solidFill>
            <a:srgbClr val="D8E2F3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Google Shape;114;p3"/>
          <p:cNvSpPr txBox="1"/>
          <p:nvPr>
            <p:ph type="ctrTitle"/>
          </p:nvPr>
        </p:nvSpPr>
        <p:spPr>
          <a:xfrm>
            <a:off x="870529" y="189716"/>
            <a:ext cx="10506308" cy="78100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rPr lang="de-DE" sz="3600"/>
              <a:t>Complexity Dimension in Biodiversity </a:t>
            </a:r>
            <a:r>
              <a:rPr lang="de-DE" sz="2000"/>
              <a:t>(Dimitris Koureas, Alex Hardisty)</a:t>
            </a:r>
            <a:endParaRPr sz="2000"/>
          </a:p>
        </p:txBody>
      </p:sp>
      <p:pic>
        <p:nvPicPr>
          <p:cNvPr id="115" name="Google Shape;115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83050" y="1237768"/>
            <a:ext cx="5908328" cy="3814150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3"/>
          <p:cNvSpPr txBox="1"/>
          <p:nvPr/>
        </p:nvSpPr>
        <p:spPr>
          <a:xfrm>
            <a:off x="7629399" y="1897421"/>
            <a:ext cx="3546159" cy="2246769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de-DE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Natural Science Collections: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0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de-DE" sz="2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 thousand collections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de-DE" sz="2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2 million </a:t>
            </a:r>
            <a:r>
              <a:rPr b="0" i="0" lang="de-DE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standards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de-DE" sz="2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3 Billion </a:t>
            </a:r>
            <a:r>
              <a:rPr b="0" i="0" lang="de-DE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objects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de-DE" sz="2800" u="none" cap="none" strike="noStrik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Trillions</a:t>
            </a:r>
            <a:r>
              <a:rPr b="0" i="0" lang="de-DE" sz="1800" u="none" cap="none" strike="noStrik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 of relations</a:t>
            </a:r>
            <a:endParaRPr/>
          </a:p>
        </p:txBody>
      </p:sp>
      <p:sp>
        <p:nvSpPr>
          <p:cNvPr id="117" name="Google Shape;117;p3"/>
          <p:cNvSpPr txBox="1"/>
          <p:nvPr/>
        </p:nvSpPr>
        <p:spPr>
          <a:xfrm>
            <a:off x="4419136" y="4751790"/>
            <a:ext cx="2758997" cy="9244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many different types of data associated with this specimen</a:t>
            </a:r>
            <a:endParaRPr b="1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" name="Google Shape;118;p3"/>
          <p:cNvSpPr txBox="1"/>
          <p:nvPr/>
        </p:nvSpPr>
        <p:spPr>
          <a:xfrm>
            <a:off x="1653363" y="5915576"/>
            <a:ext cx="8378456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de-DE" sz="24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Relations are importan part of our cultural/scientific memory! </a:t>
            </a:r>
            <a:endParaRPr sz="2400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4"/>
          <p:cNvSpPr txBox="1"/>
          <p:nvPr>
            <p:ph type="ctrTitle"/>
          </p:nvPr>
        </p:nvSpPr>
        <p:spPr>
          <a:xfrm>
            <a:off x="942109" y="171144"/>
            <a:ext cx="10506680" cy="75209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lang="de-DE" sz="4000"/>
              <a:t>Complexity in Data Science </a:t>
            </a:r>
            <a:endParaRPr sz="4000"/>
          </a:p>
        </p:txBody>
      </p:sp>
      <p:pic>
        <p:nvPicPr>
          <p:cNvPr id="124" name="Google Shape;124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706276" y="6354065"/>
            <a:ext cx="471088" cy="4928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Google Shape;125;p4"/>
          <p:cNvPicPr preferRelativeResize="0"/>
          <p:nvPr/>
        </p:nvPicPr>
        <p:blipFill rotWithShape="1">
          <a:blip r:embed="rId4">
            <a:alphaModFix/>
          </a:blip>
          <a:srcRect b="9957" l="6785" r="38794" t="6204"/>
          <a:stretch/>
        </p:blipFill>
        <p:spPr>
          <a:xfrm>
            <a:off x="204621" y="1456148"/>
            <a:ext cx="3700591" cy="36461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054030" y="1698700"/>
            <a:ext cx="905701" cy="9781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Google Shape;127;p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097514" y="923237"/>
            <a:ext cx="905701" cy="9781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449514" y="2744743"/>
            <a:ext cx="905701" cy="9781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258235" y="3818324"/>
            <a:ext cx="905701" cy="9781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Google Shape;130;p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306558" y="4597522"/>
            <a:ext cx="905701" cy="97815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31" name="Google Shape;131;p4"/>
          <p:cNvCxnSpPr/>
          <p:nvPr/>
        </p:nvCxnSpPr>
        <p:spPr>
          <a:xfrm flipH="1">
            <a:off x="3690483" y="1948651"/>
            <a:ext cx="526092" cy="478253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132" name="Google Shape;132;p4"/>
          <p:cNvCxnSpPr>
            <a:stCxn id="128" idx="1"/>
          </p:cNvCxnSpPr>
          <p:nvPr/>
        </p:nvCxnSpPr>
        <p:spPr>
          <a:xfrm rot="10800000">
            <a:off x="3746114" y="3232621"/>
            <a:ext cx="1703400" cy="12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133" name="Google Shape;133;p4"/>
          <p:cNvCxnSpPr/>
          <p:nvPr/>
        </p:nvCxnSpPr>
        <p:spPr>
          <a:xfrm flipH="1">
            <a:off x="3746171" y="2389248"/>
            <a:ext cx="1368817" cy="415041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134" name="Google Shape;134;p4"/>
          <p:cNvCxnSpPr>
            <a:stCxn id="129" idx="1"/>
          </p:cNvCxnSpPr>
          <p:nvPr/>
        </p:nvCxnSpPr>
        <p:spPr>
          <a:xfrm rot="10800000">
            <a:off x="3799935" y="3707102"/>
            <a:ext cx="1458300" cy="6003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135" name="Google Shape;135;p4"/>
          <p:cNvCxnSpPr/>
          <p:nvPr/>
        </p:nvCxnSpPr>
        <p:spPr>
          <a:xfrm rot="10800000">
            <a:off x="3753815" y="4284576"/>
            <a:ext cx="596528" cy="403457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136" name="Google Shape;136;p4"/>
          <p:cNvSpPr txBox="1"/>
          <p:nvPr/>
        </p:nvSpPr>
        <p:spPr>
          <a:xfrm>
            <a:off x="6565282" y="1273926"/>
            <a:ext cx="5564294" cy="42124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Finding early indicators for brain deseases.</a:t>
            </a:r>
            <a:endParaRPr/>
          </a:p>
          <a:p>
            <a:pPr indent="-342900" lvl="0" marL="3429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Much data of different types (observations, brain images, gene sequences, etc.) from different institutes to identify all free model parameters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Many computations are done until the model is satisfying. </a:t>
            </a:r>
            <a:endParaRPr/>
          </a:p>
          <a:p>
            <a:pPr indent="-342900" lvl="0" marL="3429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Has everything incl. various transformations been documented to know what was done 6 months ago?</a:t>
            </a:r>
            <a:endParaRPr/>
          </a:p>
        </p:txBody>
      </p:sp>
      <p:sp>
        <p:nvSpPr>
          <p:cNvPr id="137" name="Google Shape;137;p4"/>
          <p:cNvSpPr txBox="1"/>
          <p:nvPr/>
        </p:nvSpPr>
        <p:spPr>
          <a:xfrm>
            <a:off x="2036135" y="5269168"/>
            <a:ext cx="2465406" cy="66559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</a:pPr>
            <a:r>
              <a:rPr lang="de-DE" sz="20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Finding, Accessing, Transforming</a:t>
            </a:r>
            <a:endParaRPr sz="2000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" name="Google Shape;138;p4"/>
          <p:cNvSpPr/>
          <p:nvPr/>
        </p:nvSpPr>
        <p:spPr>
          <a:xfrm>
            <a:off x="4028621" y="4333034"/>
            <a:ext cx="163068" cy="348736"/>
          </a:xfrm>
          <a:prstGeom prst="ellipse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39" name="Google Shape;139;p4"/>
          <p:cNvCxnSpPr>
            <a:stCxn id="138" idx="3"/>
            <a:endCxn id="137" idx="0"/>
          </p:cNvCxnSpPr>
          <p:nvPr/>
        </p:nvCxnSpPr>
        <p:spPr>
          <a:xfrm flipH="1">
            <a:off x="3268902" y="4630699"/>
            <a:ext cx="783600" cy="6384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40" name="Google Shape;140;p4"/>
          <p:cNvSpPr txBox="1"/>
          <p:nvPr/>
        </p:nvSpPr>
        <p:spPr>
          <a:xfrm>
            <a:off x="81212" y="4796481"/>
            <a:ext cx="1495473" cy="63846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de-DE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drawing from CHUV Lausanne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4"/>
          <p:cNvSpPr txBox="1"/>
          <p:nvPr/>
        </p:nvSpPr>
        <p:spPr>
          <a:xfrm>
            <a:off x="1281405" y="6075489"/>
            <a:ext cx="9356652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For replication/reproduction need to document what has been done!</a:t>
            </a:r>
            <a:endParaRPr sz="2400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5"/>
          <p:cNvSpPr txBox="1"/>
          <p:nvPr/>
        </p:nvSpPr>
        <p:spPr>
          <a:xfrm>
            <a:off x="240366" y="2878957"/>
            <a:ext cx="1928546" cy="43206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from G. Strawn</a:t>
            </a:r>
            <a:endParaRPr/>
          </a:p>
        </p:txBody>
      </p:sp>
      <p:sp>
        <p:nvSpPr>
          <p:cNvPr id="147" name="Google Shape;147;p5"/>
          <p:cNvSpPr txBox="1"/>
          <p:nvPr/>
        </p:nvSpPr>
        <p:spPr>
          <a:xfrm>
            <a:off x="9212765" y="1342296"/>
            <a:ext cx="2681870" cy="9463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5"/>
          <p:cNvSpPr txBox="1"/>
          <p:nvPr/>
        </p:nvSpPr>
        <p:spPr>
          <a:xfrm>
            <a:off x="6817729" y="5504406"/>
            <a:ext cx="2663283" cy="129206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9" name="Google Shape;149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34896" y="3546976"/>
            <a:ext cx="6079891" cy="2913253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50" name="Google Shape;150;p5"/>
          <p:cNvGraphicFramePr/>
          <p:nvPr/>
        </p:nvGraphicFramePr>
        <p:xfrm>
          <a:off x="240366" y="1227957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{A53CB4CC-DA31-4DCF-BEFC-928AE7BFA5C6}</a:tableStyleId>
              </a:tblPr>
              <a:tblGrid>
                <a:gridCol w="959000"/>
                <a:gridCol w="2520175"/>
                <a:gridCol w="2949500"/>
                <a:gridCol w="1137425"/>
                <a:gridCol w="4120375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de-DE" sz="1800" u="none" cap="none" strike="noStrike"/>
                        <a:t>1950er</a:t>
                      </a:r>
                      <a:endParaRPr b="1" sz="1800" u="none" cap="none" strike="noStrike"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de-DE" sz="1800" u="none" cap="none" strike="noStrike"/>
                        <a:t>many computers</a:t>
                      </a:r>
                      <a:endParaRPr b="1" sz="1800" u="none" cap="none" strike="noStrike"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de-DE" sz="1800" u="none" cap="none" strike="noStrike"/>
                        <a:t>many data sets</a:t>
                      </a:r>
                      <a:endParaRPr b="1" sz="1800" u="none" cap="none" strike="noStrike"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800" u="none" cap="none" strike="noStrike"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t/>
                      </a:r>
                      <a:endParaRPr b="1" sz="1800" u="none" cap="none" strike="noStrike"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de-DE" sz="1800" u="none" cap="none" strike="noStrike"/>
                        <a:t>1990er</a:t>
                      </a:r>
                      <a:endParaRPr b="1" sz="1800" u="none" cap="none" strike="noStrike"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de-DE" sz="1800" u="none" cap="none" strike="noStrike"/>
                        <a:t>one virtual computer</a:t>
                      </a:r>
                      <a:endParaRPr b="1" sz="1800" u="none" cap="none" strike="noStrike"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de-DE" sz="1800" u="none" cap="none" strike="noStrike"/>
                        <a:t>many data sets</a:t>
                      </a:r>
                      <a:endParaRPr b="1" sz="1800" u="none" cap="none" strike="noStrike"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de-DE" sz="1800" u="none" cap="none" strike="noStrike"/>
                        <a:t>Internet</a:t>
                      </a:r>
                      <a:endParaRPr b="1" sz="1800" u="none" cap="none" strike="noStrike"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800"/>
                        <a:buFont typeface="Calibri"/>
                        <a:buNone/>
                      </a:pPr>
                      <a:r>
                        <a:rPr b="1" lang="de-DE" sz="1800" u="none" cap="none" strike="noStrike">
                          <a:solidFill>
                            <a:srgbClr val="FF0000"/>
                          </a:solidFill>
                        </a:rPr>
                        <a:t>unified protocol &amp; self-standing atomic messages 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de-DE" sz="1800" u="none" cap="none" strike="noStrike"/>
                        <a:t>2030er</a:t>
                      </a:r>
                      <a:endParaRPr b="1" sz="1800" u="none" cap="none" strike="noStrike"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3C6E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de-DE" sz="1800" u="none" cap="none" strike="noStrike"/>
                        <a:t>one virtual computer</a:t>
                      </a:r>
                      <a:endParaRPr b="1" sz="1800" u="none" cap="none" strike="noStrike"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3C6E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de-DE" sz="1800" u="none" cap="none" strike="noStrike"/>
                        <a:t>one virtual data space</a:t>
                      </a:r>
                      <a:endParaRPr b="1" sz="1800" u="none" cap="none" strike="noStrike"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3C6E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de-DE" sz="1800" u="none" cap="none" strike="noStrike"/>
                        <a:t>??</a:t>
                      </a:r>
                      <a:endParaRPr b="1" sz="1800" u="none" cap="none" strike="noStrike"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3C6E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800"/>
                        <a:buFont typeface="Calibri"/>
                        <a:buNone/>
                      </a:pPr>
                      <a:r>
                        <a:rPr b="1" lang="de-DE" sz="1800" u="none" cap="none" strike="noStrike">
                          <a:solidFill>
                            <a:srgbClr val="FF0000"/>
                          </a:solidFill>
                        </a:rPr>
                        <a:t>unified protocol &amp; self-standing atomic digital objects 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3C6E7"/>
                    </a:solidFill>
                  </a:tcPr>
                </a:tc>
              </a:tr>
            </a:tbl>
          </a:graphicData>
        </a:graphic>
      </p:graphicFrame>
      <p:sp>
        <p:nvSpPr>
          <p:cNvPr id="151" name="Google Shape;151;p5"/>
          <p:cNvSpPr txBox="1"/>
          <p:nvPr/>
        </p:nvSpPr>
        <p:spPr>
          <a:xfrm>
            <a:off x="823330" y="4050950"/>
            <a:ext cx="1077952" cy="9580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1"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FAIR Digital Objects</a:t>
            </a:r>
            <a:endParaRPr/>
          </a:p>
        </p:txBody>
      </p:sp>
      <p:sp>
        <p:nvSpPr>
          <p:cNvPr id="152" name="Google Shape;152;p5"/>
          <p:cNvSpPr txBox="1"/>
          <p:nvPr>
            <p:ph type="ctrTitle"/>
          </p:nvPr>
        </p:nvSpPr>
        <p:spPr>
          <a:xfrm>
            <a:off x="942109" y="171144"/>
            <a:ext cx="10469102" cy="75209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lang="de-DE" sz="4000"/>
              <a:t>Thinking in Decades</a:t>
            </a:r>
            <a:endParaRPr sz="4000"/>
          </a:p>
        </p:txBody>
      </p:sp>
      <p:sp>
        <p:nvSpPr>
          <p:cNvPr id="153" name="Google Shape;153;p5"/>
          <p:cNvSpPr txBox="1"/>
          <p:nvPr/>
        </p:nvSpPr>
        <p:spPr>
          <a:xfrm>
            <a:off x="6945967" y="3429000"/>
            <a:ext cx="4980878" cy="26161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FDOs 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can include all types of bit-sequences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are clearly identified by PIDs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bind all information necessary to manage and process bit-sequences such as a variety of metadata types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have a “type” allowing to associate operations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6"/>
          <p:cNvSpPr txBox="1"/>
          <p:nvPr>
            <p:ph type="ctrTitle"/>
          </p:nvPr>
        </p:nvSpPr>
        <p:spPr>
          <a:xfrm>
            <a:off x="942108" y="171144"/>
            <a:ext cx="10896194" cy="85120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lang="de-DE" sz="4000"/>
              <a:t>Plug-In Concept</a:t>
            </a:r>
            <a:endParaRPr sz="4000"/>
          </a:p>
        </p:txBody>
      </p:sp>
      <p:grpSp>
        <p:nvGrpSpPr>
          <p:cNvPr id="159" name="Google Shape;159;p6"/>
          <p:cNvGrpSpPr/>
          <p:nvPr/>
        </p:nvGrpSpPr>
        <p:grpSpPr>
          <a:xfrm>
            <a:off x="1512864" y="1967881"/>
            <a:ext cx="2807608" cy="2954354"/>
            <a:chOff x="1744833" y="1871918"/>
            <a:chExt cx="3322391" cy="3624898"/>
          </a:xfrm>
        </p:grpSpPr>
        <p:pic>
          <p:nvPicPr>
            <p:cNvPr id="160" name="Google Shape;160;p6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744833" y="1871918"/>
              <a:ext cx="3322391" cy="32782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1" name="Google Shape;161;p6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2274528" y="4430280"/>
              <a:ext cx="1555568" cy="1066536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62" name="Google Shape;162;p6"/>
          <p:cNvGrpSpPr/>
          <p:nvPr/>
        </p:nvGrpSpPr>
        <p:grpSpPr>
          <a:xfrm>
            <a:off x="7341832" y="1967881"/>
            <a:ext cx="2939354" cy="3110829"/>
            <a:chOff x="7573801" y="1871918"/>
            <a:chExt cx="3322391" cy="3925616"/>
          </a:xfrm>
        </p:grpSpPr>
        <p:pic>
          <p:nvPicPr>
            <p:cNvPr id="163" name="Google Shape;163;p6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7573801" y="1871918"/>
              <a:ext cx="3322391" cy="32782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4" name="Google Shape;164;p6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7849653" y="4502877"/>
              <a:ext cx="1718864" cy="1294657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65" name="Google Shape;165;p6"/>
          <p:cNvSpPr txBox="1"/>
          <p:nvPr/>
        </p:nvSpPr>
        <p:spPr>
          <a:xfrm>
            <a:off x="1774631" y="1416181"/>
            <a:ext cx="2465483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240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Dream in 1970ies </a:t>
            </a:r>
            <a:endParaRPr b="1" sz="2400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p6"/>
          <p:cNvSpPr txBox="1"/>
          <p:nvPr/>
        </p:nvSpPr>
        <p:spPr>
          <a:xfrm>
            <a:off x="6096000" y="5030626"/>
            <a:ext cx="5254645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community simply plugs-in a repository or FDO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and is part of the Global Integrated Dataspace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(it will come, but what is the game changer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and how much time will it take)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" name="Google Shape;167;p6"/>
          <p:cNvSpPr/>
          <p:nvPr/>
        </p:nvSpPr>
        <p:spPr>
          <a:xfrm>
            <a:off x="4545404" y="2880513"/>
            <a:ext cx="2366682" cy="386297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C55A11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p6"/>
          <p:cNvSpPr txBox="1"/>
          <p:nvPr/>
        </p:nvSpPr>
        <p:spPr>
          <a:xfrm>
            <a:off x="1107086" y="5030626"/>
            <a:ext cx="3688766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user simply plugs-in a computer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and is part of the Internet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(TCP/IP was the game changer,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but it took 3 decades to take up)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Google Shape;169;p6"/>
          <p:cNvSpPr txBox="1"/>
          <p:nvPr/>
        </p:nvSpPr>
        <p:spPr>
          <a:xfrm>
            <a:off x="7617683" y="1416181"/>
            <a:ext cx="2465483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240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Dream in 2020ies </a:t>
            </a:r>
            <a:endParaRPr b="1" sz="2400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0" name="Google Shape;170;p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1706276" y="6354065"/>
            <a:ext cx="471088" cy="4928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7"/>
          <p:cNvSpPr txBox="1"/>
          <p:nvPr>
            <p:ph type="ctrTitle"/>
          </p:nvPr>
        </p:nvSpPr>
        <p:spPr>
          <a:xfrm>
            <a:off x="942108" y="171144"/>
            <a:ext cx="10896194" cy="7078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lang="de-DE" sz="4000"/>
              <a:t>What does „plugging-into GIDS“ mean?</a:t>
            </a:r>
            <a:endParaRPr sz="4000"/>
          </a:p>
        </p:txBody>
      </p:sp>
      <p:grpSp>
        <p:nvGrpSpPr>
          <p:cNvPr id="176" name="Google Shape;176;p7"/>
          <p:cNvGrpSpPr/>
          <p:nvPr/>
        </p:nvGrpSpPr>
        <p:grpSpPr>
          <a:xfrm>
            <a:off x="317279" y="1786628"/>
            <a:ext cx="2939354" cy="3110829"/>
            <a:chOff x="7573801" y="1871918"/>
            <a:chExt cx="3322391" cy="3925616"/>
          </a:xfrm>
        </p:grpSpPr>
        <p:pic>
          <p:nvPicPr>
            <p:cNvPr id="177" name="Google Shape;177;p7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7573801" y="1871918"/>
              <a:ext cx="3322391" cy="32782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8" name="Google Shape;178;p7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7849653" y="4502877"/>
              <a:ext cx="1718864" cy="1294657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79" name="Google Shape;179;p7"/>
          <p:cNvSpPr txBox="1"/>
          <p:nvPr/>
        </p:nvSpPr>
        <p:spPr>
          <a:xfrm>
            <a:off x="3457117" y="1371129"/>
            <a:ext cx="7985111" cy="44319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need to have a clearly identifiable, self-contained and traceable entity</a:t>
            </a:r>
            <a:endParaRPr sz="2400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need to have an entity that binds all relevant information persistently (type, metadata, rights, licenses, etc. for reuse) </a:t>
            </a:r>
            <a:endParaRPr sz="2400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921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sz="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repository is added to the GIDS: it offers its holding (data, all metadata) to all interested crawlers by a DO Interface Protocol to update collections, registries &amp; portals </a:t>
            </a:r>
            <a:r>
              <a:rPr lang="de-DE" sz="24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automatically</a:t>
            </a:r>
            <a:endParaRPr sz="2400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user adds data to a repository: the repository updates its offers enabling crawlers to harvest </a:t>
            </a:r>
            <a:endParaRPr/>
          </a:p>
          <a:p>
            <a:pPr indent="-2794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managing trust relationships will be a challenge – PIDs help</a:t>
            </a:r>
            <a:endParaRPr sz="2400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0" name="Google Shape;180;p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706276" y="6354065"/>
            <a:ext cx="471088" cy="4928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8"/>
          <p:cNvSpPr txBox="1"/>
          <p:nvPr>
            <p:ph type="ctrTitle"/>
          </p:nvPr>
        </p:nvSpPr>
        <p:spPr>
          <a:xfrm>
            <a:off x="942109" y="171144"/>
            <a:ext cx="9144000" cy="75209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lang="de-DE" sz="4000"/>
              <a:t>Potential of a unified protocol</a:t>
            </a:r>
            <a:endParaRPr sz="4000"/>
          </a:p>
        </p:txBody>
      </p:sp>
      <p:pic>
        <p:nvPicPr>
          <p:cNvPr id="186" name="Google Shape;186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706276" y="6354065"/>
            <a:ext cx="471088" cy="4928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Google Shape;187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6469" y="3777090"/>
            <a:ext cx="4315219" cy="207231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8" name="Google Shape;188;p8"/>
          <p:cNvGrpSpPr/>
          <p:nvPr/>
        </p:nvGrpSpPr>
        <p:grpSpPr>
          <a:xfrm>
            <a:off x="666537" y="1294435"/>
            <a:ext cx="938996" cy="941321"/>
            <a:chOff x="3664319" y="1682075"/>
            <a:chExt cx="1147763" cy="1042336"/>
          </a:xfrm>
        </p:grpSpPr>
        <p:pic>
          <p:nvPicPr>
            <p:cNvPr id="189" name="Google Shape;189;p8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3664319" y="1682075"/>
              <a:ext cx="1147763" cy="99536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0" name="Google Shape;190;p8"/>
            <p:cNvSpPr/>
            <p:nvPr/>
          </p:nvSpPr>
          <p:spPr>
            <a:xfrm>
              <a:off x="3664319" y="2433361"/>
              <a:ext cx="1064712" cy="291050"/>
            </a:xfrm>
            <a:prstGeom prst="rect">
              <a:avLst/>
            </a:prstGeom>
            <a:solidFill>
              <a:schemeClr val="lt1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1" name="Google Shape;191;p8"/>
          <p:cNvGrpSpPr/>
          <p:nvPr/>
        </p:nvGrpSpPr>
        <p:grpSpPr>
          <a:xfrm>
            <a:off x="2696735" y="1052435"/>
            <a:ext cx="938996" cy="941321"/>
            <a:chOff x="3664319" y="1682075"/>
            <a:chExt cx="1147763" cy="1042336"/>
          </a:xfrm>
        </p:grpSpPr>
        <p:pic>
          <p:nvPicPr>
            <p:cNvPr id="192" name="Google Shape;192;p8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3664319" y="1682075"/>
              <a:ext cx="1147763" cy="99536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3" name="Google Shape;193;p8"/>
            <p:cNvSpPr/>
            <p:nvPr/>
          </p:nvSpPr>
          <p:spPr>
            <a:xfrm>
              <a:off x="3664319" y="2433361"/>
              <a:ext cx="1064712" cy="291050"/>
            </a:xfrm>
            <a:prstGeom prst="rect">
              <a:avLst/>
            </a:prstGeom>
            <a:solidFill>
              <a:schemeClr val="lt1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4" name="Google Shape;194;p8"/>
          <p:cNvGrpSpPr/>
          <p:nvPr/>
        </p:nvGrpSpPr>
        <p:grpSpPr>
          <a:xfrm>
            <a:off x="913337" y="2359757"/>
            <a:ext cx="938996" cy="941321"/>
            <a:chOff x="3664319" y="1682075"/>
            <a:chExt cx="1147763" cy="1042336"/>
          </a:xfrm>
        </p:grpSpPr>
        <p:pic>
          <p:nvPicPr>
            <p:cNvPr id="195" name="Google Shape;195;p8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3664319" y="1682075"/>
              <a:ext cx="1147763" cy="99536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6" name="Google Shape;196;p8"/>
            <p:cNvSpPr/>
            <p:nvPr/>
          </p:nvSpPr>
          <p:spPr>
            <a:xfrm>
              <a:off x="3664319" y="2433361"/>
              <a:ext cx="1064712" cy="291050"/>
            </a:xfrm>
            <a:prstGeom prst="rect">
              <a:avLst/>
            </a:prstGeom>
            <a:solidFill>
              <a:schemeClr val="lt1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7" name="Google Shape;197;p8"/>
          <p:cNvGrpSpPr/>
          <p:nvPr/>
        </p:nvGrpSpPr>
        <p:grpSpPr>
          <a:xfrm>
            <a:off x="2752091" y="2228335"/>
            <a:ext cx="938996" cy="941321"/>
            <a:chOff x="3664319" y="1682075"/>
            <a:chExt cx="1147763" cy="1042336"/>
          </a:xfrm>
        </p:grpSpPr>
        <p:pic>
          <p:nvPicPr>
            <p:cNvPr id="198" name="Google Shape;198;p8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3664319" y="1682075"/>
              <a:ext cx="1147763" cy="99536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9" name="Google Shape;199;p8"/>
            <p:cNvSpPr/>
            <p:nvPr/>
          </p:nvSpPr>
          <p:spPr>
            <a:xfrm>
              <a:off x="3664319" y="2433361"/>
              <a:ext cx="1064712" cy="291050"/>
            </a:xfrm>
            <a:prstGeom prst="rect">
              <a:avLst/>
            </a:prstGeom>
            <a:solidFill>
              <a:schemeClr val="lt1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00" name="Google Shape;200;p8"/>
          <p:cNvSpPr/>
          <p:nvPr/>
        </p:nvSpPr>
        <p:spPr>
          <a:xfrm>
            <a:off x="1652980" y="1755284"/>
            <a:ext cx="1236016" cy="687151"/>
          </a:xfrm>
          <a:prstGeom prst="cloud">
            <a:avLst/>
          </a:prstGeom>
          <a:solidFill>
            <a:schemeClr val="lt1"/>
          </a:solidFill>
          <a:ln cap="flat" cmpd="sng" w="381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1" name="Google Shape;201;p8"/>
          <p:cNvSpPr txBox="1"/>
          <p:nvPr/>
        </p:nvSpPr>
        <p:spPr>
          <a:xfrm>
            <a:off x="1781891" y="1762839"/>
            <a:ext cx="934871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TCP/IP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Domain</a:t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" name="Google Shape;202;p8"/>
          <p:cNvSpPr/>
          <p:nvPr/>
        </p:nvSpPr>
        <p:spPr>
          <a:xfrm>
            <a:off x="1524114" y="1645514"/>
            <a:ext cx="450937" cy="139305"/>
          </a:xfrm>
          <a:custGeom>
            <a:rect b="b" l="l" r="r" t="t"/>
            <a:pathLst>
              <a:path extrusionOk="0" h="139305" w="450937">
                <a:moveTo>
                  <a:pt x="0" y="26571"/>
                </a:moveTo>
                <a:cubicBezTo>
                  <a:pt x="97077" y="7782"/>
                  <a:pt x="194154" y="-11007"/>
                  <a:pt x="269310" y="7782"/>
                </a:cubicBezTo>
                <a:cubicBezTo>
                  <a:pt x="344466" y="26571"/>
                  <a:pt x="397701" y="82938"/>
                  <a:pt x="450937" y="139305"/>
                </a:cubicBezTo>
              </a:path>
            </a:pathLst>
          </a:custGeom>
          <a:noFill/>
          <a:ln cap="flat" cmpd="sng" w="1905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Google Shape;203;p8"/>
          <p:cNvSpPr/>
          <p:nvPr/>
        </p:nvSpPr>
        <p:spPr>
          <a:xfrm>
            <a:off x="2908240" y="1690874"/>
            <a:ext cx="380632" cy="288099"/>
          </a:xfrm>
          <a:custGeom>
            <a:rect b="b" l="l" r="r" t="t"/>
            <a:pathLst>
              <a:path extrusionOk="0" h="288099" w="380632">
                <a:moveTo>
                  <a:pt x="338203" y="0"/>
                </a:moveTo>
                <a:cubicBezTo>
                  <a:pt x="372649" y="63674"/>
                  <a:pt x="407096" y="127349"/>
                  <a:pt x="350729" y="175365"/>
                </a:cubicBezTo>
                <a:cubicBezTo>
                  <a:pt x="294362" y="223381"/>
                  <a:pt x="147181" y="255740"/>
                  <a:pt x="0" y="288099"/>
                </a:cubicBezTo>
              </a:path>
            </a:pathLst>
          </a:custGeom>
          <a:noFill/>
          <a:ln cap="flat" cmpd="sng" w="1905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04" name="Google Shape;204;p8"/>
          <p:cNvCxnSpPr/>
          <p:nvPr/>
        </p:nvCxnSpPr>
        <p:spPr>
          <a:xfrm flipH="1" rot="10800000">
            <a:off x="1652980" y="2416589"/>
            <a:ext cx="318302" cy="113529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05" name="Google Shape;205;p8"/>
          <p:cNvSpPr/>
          <p:nvPr/>
        </p:nvSpPr>
        <p:spPr>
          <a:xfrm>
            <a:off x="2657720" y="2197297"/>
            <a:ext cx="707720" cy="182509"/>
          </a:xfrm>
          <a:custGeom>
            <a:rect b="b" l="l" r="r" t="t"/>
            <a:pathLst>
              <a:path extrusionOk="0" h="182509" w="707720">
                <a:moveTo>
                  <a:pt x="707720" y="182509"/>
                </a:moveTo>
                <a:cubicBezTo>
                  <a:pt x="700935" y="96392"/>
                  <a:pt x="694150" y="10275"/>
                  <a:pt x="576197" y="881"/>
                </a:cubicBezTo>
                <a:cubicBezTo>
                  <a:pt x="458244" y="-8513"/>
                  <a:pt x="229122" y="58814"/>
                  <a:pt x="0" y="126142"/>
                </a:cubicBezTo>
              </a:path>
            </a:pathLst>
          </a:custGeom>
          <a:noFill/>
          <a:ln cap="flat" cmpd="sng" w="1905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" name="Google Shape;206;p8"/>
          <p:cNvSpPr/>
          <p:nvPr/>
        </p:nvSpPr>
        <p:spPr>
          <a:xfrm>
            <a:off x="1633736" y="2420762"/>
            <a:ext cx="136525" cy="139229"/>
          </a:xfrm>
          <a:prstGeom prst="ellipse">
            <a:avLst/>
          </a:prstGeom>
          <a:solidFill>
            <a:schemeClr val="lt1"/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" name="Google Shape;207;p8"/>
          <p:cNvSpPr/>
          <p:nvPr/>
        </p:nvSpPr>
        <p:spPr>
          <a:xfrm>
            <a:off x="3174821" y="1649712"/>
            <a:ext cx="136525" cy="139229"/>
          </a:xfrm>
          <a:prstGeom prst="ellipse">
            <a:avLst/>
          </a:prstGeom>
          <a:solidFill>
            <a:schemeClr val="lt1"/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" name="Google Shape;208;p8"/>
          <p:cNvSpPr/>
          <p:nvPr/>
        </p:nvSpPr>
        <p:spPr>
          <a:xfrm>
            <a:off x="1543669" y="1577110"/>
            <a:ext cx="136525" cy="139229"/>
          </a:xfrm>
          <a:prstGeom prst="ellipse">
            <a:avLst/>
          </a:prstGeom>
          <a:solidFill>
            <a:schemeClr val="lt1"/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9" name="Google Shape;209;p8"/>
          <p:cNvSpPr txBox="1"/>
          <p:nvPr/>
        </p:nvSpPr>
        <p:spPr>
          <a:xfrm>
            <a:off x="4482630" y="1301174"/>
            <a:ext cx="6911187" cy="15696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Creating a globally integrated Computer Network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define a unified protocol (TCP/IP)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build some generic registries &amp; services (DNS, etc.)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have adapters to connect to all (company) solutions</a:t>
            </a:r>
            <a:endParaRPr/>
          </a:p>
        </p:txBody>
      </p:sp>
      <p:sp>
        <p:nvSpPr>
          <p:cNvPr id="210" name="Google Shape;210;p8"/>
          <p:cNvSpPr txBox="1"/>
          <p:nvPr/>
        </p:nvSpPr>
        <p:spPr>
          <a:xfrm>
            <a:off x="4482630" y="3660365"/>
            <a:ext cx="7360729" cy="26776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Creating a globally integrated Data Space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define a unified protocol (DOIP?)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build some generic registries &amp; services (Handle/DOIs?)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have adapters to connect to all types of repositories and other software applications </a:t>
            </a:r>
            <a:endParaRPr/>
          </a:p>
          <a:p>
            <a:pPr indent="-1333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24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Challenges sound similar – much more complex however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9"/>
          <p:cNvSpPr txBox="1"/>
          <p:nvPr>
            <p:ph type="ctrTitle"/>
          </p:nvPr>
        </p:nvSpPr>
        <p:spPr>
          <a:xfrm>
            <a:off x="942108" y="171144"/>
            <a:ext cx="10896194" cy="7078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lang="de-DE" sz="4000"/>
              <a:t>Do we need FDO Forum?</a:t>
            </a:r>
            <a:endParaRPr sz="4000"/>
          </a:p>
        </p:txBody>
      </p:sp>
      <p:sp>
        <p:nvSpPr>
          <p:cNvPr id="216" name="Google Shape;216;p9"/>
          <p:cNvSpPr txBox="1"/>
          <p:nvPr/>
        </p:nvSpPr>
        <p:spPr>
          <a:xfrm>
            <a:off x="2979437" y="976439"/>
            <a:ext cx="6417527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all having a broad scope which is so important </a:t>
            </a:r>
            <a:endParaRPr/>
          </a:p>
        </p:txBody>
      </p:sp>
      <p:pic>
        <p:nvPicPr>
          <p:cNvPr id="217" name="Google Shape;217;p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706276" y="6354065"/>
            <a:ext cx="471088" cy="492882"/>
          </a:xfrm>
          <a:prstGeom prst="rect">
            <a:avLst/>
          </a:prstGeom>
          <a:noFill/>
          <a:ln>
            <a:noFill/>
          </a:ln>
        </p:spPr>
      </p:pic>
      <p:sp>
        <p:nvSpPr>
          <p:cNvPr id="218" name="Google Shape;218;p9"/>
          <p:cNvSpPr/>
          <p:nvPr/>
        </p:nvSpPr>
        <p:spPr>
          <a:xfrm>
            <a:off x="696305" y="1974479"/>
            <a:ext cx="2391937" cy="1683834"/>
          </a:xfrm>
          <a:prstGeom prst="cloud">
            <a:avLst/>
          </a:prstGeom>
          <a:solidFill>
            <a:srgbClr val="D8E2F3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" name="Google Shape;219;p9"/>
          <p:cNvSpPr txBox="1"/>
          <p:nvPr/>
        </p:nvSpPr>
        <p:spPr>
          <a:xfrm>
            <a:off x="1321703" y="2576410"/>
            <a:ext cx="1141140" cy="4799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RDA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" name="Google Shape;220;p9"/>
          <p:cNvSpPr/>
          <p:nvPr/>
        </p:nvSpPr>
        <p:spPr>
          <a:xfrm>
            <a:off x="3608624" y="1974479"/>
            <a:ext cx="2391937" cy="1683834"/>
          </a:xfrm>
          <a:prstGeom prst="cloud">
            <a:avLst/>
          </a:prstGeom>
          <a:solidFill>
            <a:srgbClr val="D8E2F3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" name="Google Shape;221;p9"/>
          <p:cNvSpPr txBox="1"/>
          <p:nvPr/>
        </p:nvSpPr>
        <p:spPr>
          <a:xfrm>
            <a:off x="4123904" y="2585564"/>
            <a:ext cx="1361376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CODATA</a:t>
            </a:r>
            <a:endParaRPr/>
          </a:p>
        </p:txBody>
      </p:sp>
      <p:sp>
        <p:nvSpPr>
          <p:cNvPr id="222" name="Google Shape;222;p9"/>
          <p:cNvSpPr/>
          <p:nvPr/>
        </p:nvSpPr>
        <p:spPr>
          <a:xfrm>
            <a:off x="6465199" y="1974479"/>
            <a:ext cx="2391937" cy="1683834"/>
          </a:xfrm>
          <a:prstGeom prst="cloud">
            <a:avLst/>
          </a:prstGeom>
          <a:solidFill>
            <a:srgbClr val="D8E2F3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3" name="Google Shape;223;p9"/>
          <p:cNvSpPr txBox="1"/>
          <p:nvPr/>
        </p:nvSpPr>
        <p:spPr>
          <a:xfrm>
            <a:off x="6980479" y="2585564"/>
            <a:ext cx="1361376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WDS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" name="Google Shape;224;p9"/>
          <p:cNvSpPr/>
          <p:nvPr/>
        </p:nvSpPr>
        <p:spPr>
          <a:xfrm>
            <a:off x="9314339" y="1974479"/>
            <a:ext cx="2391937" cy="1683834"/>
          </a:xfrm>
          <a:prstGeom prst="cloud">
            <a:avLst/>
          </a:prstGeom>
          <a:solidFill>
            <a:srgbClr val="D8E2F3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5" name="Google Shape;225;p9"/>
          <p:cNvSpPr txBox="1"/>
          <p:nvPr/>
        </p:nvSpPr>
        <p:spPr>
          <a:xfrm>
            <a:off x="9829619" y="2585564"/>
            <a:ext cx="1361376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GOFAIR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226" name="Google Shape;226;p9"/>
          <p:cNvGraphicFramePr/>
          <p:nvPr/>
        </p:nvGraphicFramePr>
        <p:xfrm>
          <a:off x="3868290" y="4562686"/>
          <a:ext cx="4813677" cy="888426"/>
        </p:xfrm>
        <a:graphic>
          <a:graphicData uri="http://schemas.openxmlformats.org/presentationml/2006/ole">
            <mc:AlternateContent>
              <mc:Choice Requires="v">
                <p:oleObj r:id="rId5" imgH="888426" imgW="4813677" progId="Photoshop.Image.12" spid="_x0000_s1">
                  <p:embed/>
                </p:oleObj>
              </mc:Choice>
              <mc:Fallback>
                <p:oleObj r:id="rId6" imgH="888426" imgW="4813677" progId="Photoshop.Image.12">
                  <p:embed/>
                  <p:pic>
                    <p:nvPicPr>
                      <p:cNvPr id="226" name="Google Shape;226;p9"/>
                      <p:cNvPicPr preferRelativeResize="0"/>
                      <p:nvPr/>
                    </p:nvPicPr>
                    <p:blipFill rotWithShape="1">
                      <a:blip r:embed="rId7">
                        <a:alphaModFix/>
                      </a:blip>
                      <a:srcRect b="0" l="0" r="0" t="0"/>
                      <a:stretch/>
                    </p:blipFill>
                    <p:spPr>
                      <a:xfrm>
                        <a:off x="3868290" y="4562686"/>
                        <a:ext cx="4813677" cy="88842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7" name="Google Shape;227;p9"/>
          <p:cNvSpPr/>
          <p:nvPr/>
        </p:nvSpPr>
        <p:spPr>
          <a:xfrm rot="-5400000">
            <a:off x="6007708" y="-3777489"/>
            <a:ext cx="360987" cy="10896193"/>
          </a:xfrm>
          <a:prstGeom prst="rightBrace">
            <a:avLst>
              <a:gd fmla="val 8333" name="adj1"/>
              <a:gd fmla="val 50000" name="adj2"/>
            </a:avLst>
          </a:prstGeom>
          <a:noFill/>
          <a:ln cap="flat" cmpd="sng" w="1905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8" name="Google Shape;228;p9"/>
          <p:cNvSpPr txBox="1"/>
          <p:nvPr/>
        </p:nvSpPr>
        <p:spPr>
          <a:xfrm>
            <a:off x="641195" y="5611430"/>
            <a:ext cx="10896194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just focussing on FDOs: detailed specifications, protocols needed, required infrastructure pillars, foster testbeds, get it into work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29" name="Google Shape;229;p9"/>
          <p:cNvCxnSpPr>
            <a:stCxn id="218" idx="1"/>
          </p:cNvCxnSpPr>
          <p:nvPr/>
        </p:nvCxnSpPr>
        <p:spPr>
          <a:xfrm>
            <a:off x="1892273" y="3656520"/>
            <a:ext cx="4383000" cy="9063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med" w="med" type="stealth"/>
            <a:tailEnd len="med" w="med" type="stealth"/>
          </a:ln>
        </p:spPr>
      </p:cxnSp>
      <p:cxnSp>
        <p:nvCxnSpPr>
          <p:cNvPr id="230" name="Google Shape;230;p9"/>
          <p:cNvCxnSpPr>
            <a:stCxn id="220" idx="1"/>
          </p:cNvCxnSpPr>
          <p:nvPr/>
        </p:nvCxnSpPr>
        <p:spPr>
          <a:xfrm>
            <a:off x="4804592" y="3656520"/>
            <a:ext cx="1470600" cy="9063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med" w="med" type="stealth"/>
            <a:tailEnd len="med" w="med" type="stealth"/>
          </a:ln>
        </p:spPr>
      </p:cxnSp>
      <p:cxnSp>
        <p:nvCxnSpPr>
          <p:cNvPr id="231" name="Google Shape;231;p9"/>
          <p:cNvCxnSpPr>
            <a:stCxn id="222" idx="1"/>
          </p:cNvCxnSpPr>
          <p:nvPr/>
        </p:nvCxnSpPr>
        <p:spPr>
          <a:xfrm flipH="1">
            <a:off x="6275167" y="3656520"/>
            <a:ext cx="1386000" cy="9063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med" w="med" type="stealth"/>
            <a:tailEnd len="med" w="med" type="stealth"/>
          </a:ln>
        </p:spPr>
      </p:cxnSp>
      <p:cxnSp>
        <p:nvCxnSpPr>
          <p:cNvPr id="232" name="Google Shape;232;p9"/>
          <p:cNvCxnSpPr>
            <a:stCxn id="224" idx="1"/>
          </p:cNvCxnSpPr>
          <p:nvPr/>
        </p:nvCxnSpPr>
        <p:spPr>
          <a:xfrm flipH="1">
            <a:off x="6275208" y="3656520"/>
            <a:ext cx="4235100" cy="9063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med" w="med" type="stealth"/>
            <a:tailEnd len="med" w="med" type="stealth"/>
          </a:ln>
        </p:spPr>
      </p:cxnSp>
      <p:sp>
        <p:nvSpPr>
          <p:cNvPr id="233" name="Google Shape;233;p9"/>
          <p:cNvSpPr txBox="1"/>
          <p:nvPr/>
        </p:nvSpPr>
        <p:spPr>
          <a:xfrm>
            <a:off x="3088242" y="3798686"/>
            <a:ext cx="6417527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many interactions are required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2021-03-22T15:14:37Z</dcterms:created>
  <dc:creator>Peter Wittenburg</dc:creator>
</cp:coreProperties>
</file>